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341" r:id="rId2"/>
    <p:sldId id="257" r:id="rId3"/>
    <p:sldId id="513" r:id="rId4"/>
    <p:sldId id="343" r:id="rId5"/>
    <p:sldId id="344" r:id="rId6"/>
    <p:sldId id="345" r:id="rId7"/>
    <p:sldId id="346" r:id="rId8"/>
    <p:sldId id="512" r:id="rId9"/>
    <p:sldId id="339" r:id="rId10"/>
    <p:sldId id="342" r:id="rId11"/>
    <p:sldId id="282" r:id="rId12"/>
    <p:sldId id="281" r:id="rId13"/>
    <p:sldId id="283" r:id="rId14"/>
    <p:sldId id="284" r:id="rId15"/>
    <p:sldId id="285" r:id="rId16"/>
    <p:sldId id="286" r:id="rId17"/>
    <p:sldId id="288" r:id="rId18"/>
    <p:sldId id="289" r:id="rId19"/>
    <p:sldId id="290" r:id="rId20"/>
    <p:sldId id="293" r:id="rId21"/>
    <p:sldId id="294" r:id="rId22"/>
    <p:sldId id="297" r:id="rId23"/>
    <p:sldId id="298" r:id="rId24"/>
    <p:sldId id="287" r:id="rId25"/>
    <p:sldId id="303" r:id="rId26"/>
    <p:sldId id="304" r:id="rId27"/>
    <p:sldId id="305" r:id="rId28"/>
    <p:sldId id="306" r:id="rId29"/>
    <p:sldId id="327" r:id="rId30"/>
    <p:sldId id="323" r:id="rId31"/>
    <p:sldId id="324" r:id="rId32"/>
    <p:sldId id="325" r:id="rId33"/>
    <p:sldId id="326" r:id="rId34"/>
    <p:sldId id="328" r:id="rId35"/>
    <p:sldId id="329" r:id="rId36"/>
    <p:sldId id="330" r:id="rId37"/>
    <p:sldId id="266" r:id="rId38"/>
    <p:sldId id="317" r:id="rId39"/>
    <p:sldId id="268" r:id="rId40"/>
    <p:sldId id="258" r:id="rId41"/>
    <p:sldId id="302" r:id="rId42"/>
    <p:sldId id="299" r:id="rId43"/>
    <p:sldId id="291" r:id="rId44"/>
    <p:sldId id="292" r:id="rId45"/>
    <p:sldId id="295" r:id="rId46"/>
    <p:sldId id="296" r:id="rId47"/>
    <p:sldId id="280" r:id="rId48"/>
    <p:sldId id="262" r:id="rId49"/>
    <p:sldId id="319" r:id="rId50"/>
    <p:sldId id="300" r:id="rId51"/>
    <p:sldId id="301" r:id="rId52"/>
    <p:sldId id="278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259" r:id="rId65"/>
    <p:sldId id="260" r:id="rId66"/>
    <p:sldId id="261" r:id="rId67"/>
    <p:sldId id="264" r:id="rId68"/>
    <p:sldId id="263" r:id="rId69"/>
    <p:sldId id="265" r:id="rId70"/>
    <p:sldId id="270" r:id="rId71"/>
    <p:sldId id="514" r:id="rId72"/>
    <p:sldId id="515" r:id="rId73"/>
    <p:sldId id="516" r:id="rId74"/>
    <p:sldId id="517" r:id="rId75"/>
    <p:sldId id="523" r:id="rId76"/>
    <p:sldId id="518" r:id="rId77"/>
    <p:sldId id="519" r:id="rId78"/>
    <p:sldId id="520" r:id="rId79"/>
    <p:sldId id="521" r:id="rId80"/>
    <p:sldId id="522" r:id="rId81"/>
    <p:sldId id="524" r:id="rId82"/>
    <p:sldId id="269" r:id="rId83"/>
    <p:sldId id="272" r:id="rId84"/>
    <p:sldId id="273" r:id="rId85"/>
    <p:sldId id="271" r:id="rId86"/>
    <p:sldId id="333" r:id="rId87"/>
    <p:sldId id="334" r:id="rId88"/>
    <p:sldId id="335" r:id="rId89"/>
    <p:sldId id="336" r:id="rId90"/>
    <p:sldId id="337" r:id="rId91"/>
    <p:sldId id="338" r:id="rId92"/>
    <p:sldId id="332" r:id="rId93"/>
    <p:sldId id="274" r:id="rId94"/>
    <p:sldId id="321" r:id="rId95"/>
    <p:sldId id="322" r:id="rId96"/>
    <p:sldId id="277" r:id="rId97"/>
    <p:sldId id="279" r:id="rId98"/>
    <p:sldId id="320" r:id="rId99"/>
    <p:sldId id="275" r:id="rId100"/>
    <p:sldId id="276" r:id="rId101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1C6D0E3-7155-0A40-B809-CD21CAEA85E7}">
          <p14:sldIdLst>
            <p14:sldId id="341"/>
            <p14:sldId id="257"/>
            <p14:sldId id="513"/>
            <p14:sldId id="343"/>
            <p14:sldId id="344"/>
            <p14:sldId id="345"/>
            <p14:sldId id="346"/>
            <p14:sldId id="512"/>
            <p14:sldId id="339"/>
            <p14:sldId id="342"/>
            <p14:sldId id="282"/>
            <p14:sldId id="281"/>
            <p14:sldId id="283"/>
            <p14:sldId id="284"/>
            <p14:sldId id="285"/>
            <p14:sldId id="286"/>
            <p14:sldId id="288"/>
            <p14:sldId id="289"/>
            <p14:sldId id="290"/>
            <p14:sldId id="293"/>
            <p14:sldId id="294"/>
            <p14:sldId id="297"/>
            <p14:sldId id="298"/>
            <p14:sldId id="287"/>
            <p14:sldId id="303"/>
            <p14:sldId id="304"/>
            <p14:sldId id="305"/>
            <p14:sldId id="306"/>
            <p14:sldId id="327"/>
            <p14:sldId id="323"/>
            <p14:sldId id="324"/>
            <p14:sldId id="325"/>
            <p14:sldId id="326"/>
            <p14:sldId id="328"/>
            <p14:sldId id="329"/>
            <p14:sldId id="330"/>
          </p14:sldIdLst>
        </p14:section>
        <p14:section name="Linux" id="{1356522C-0BDC-7742-B661-0B39ACAD83BC}">
          <p14:sldIdLst>
            <p14:sldId id="266"/>
            <p14:sldId id="317"/>
            <p14:sldId id="268"/>
          </p14:sldIdLst>
        </p14:section>
        <p14:section name="miRNAs" id="{4022C170-56CD-CC43-A620-DD2655BA98F5}">
          <p14:sldIdLst>
            <p14:sldId id="258"/>
            <p14:sldId id="302"/>
          </p14:sldIdLst>
        </p14:section>
        <p14:section name="Data" id="{FE496E71-D919-4E5B-898A-82A98B9D17B1}">
          <p14:sldIdLst>
            <p14:sldId id="299"/>
            <p14:sldId id="291"/>
            <p14:sldId id="292"/>
            <p14:sldId id="295"/>
            <p14:sldId id="296"/>
            <p14:sldId id="280"/>
            <p14:sldId id="262"/>
            <p14:sldId id="319"/>
          </p14:sldIdLst>
        </p14:section>
        <p14:section name="Programming Languages" id="{A3D28BC3-E094-0D41-920E-364ABFAB1957}">
          <p14:sldIdLst>
            <p14:sldId id="300"/>
            <p14:sldId id="301"/>
            <p14:sldId id="278"/>
          </p14:sldIdLst>
        </p14:section>
        <p14:section name="Python" id="{E566CD3F-6E63-F545-A4DF-814EB53FA788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</p14:sldIdLst>
        </p14:section>
        <p14:section name="Debugging Code" id="{A0ADD76B-5280-4C47-A97F-1E1164032DDE}">
          <p14:sldIdLst>
            <p14:sldId id="259"/>
            <p14:sldId id="260"/>
            <p14:sldId id="261"/>
            <p14:sldId id="264"/>
            <p14:sldId id="263"/>
            <p14:sldId id="265"/>
            <p14:sldId id="270"/>
            <p14:sldId id="514"/>
            <p14:sldId id="515"/>
            <p14:sldId id="516"/>
            <p14:sldId id="517"/>
            <p14:sldId id="523"/>
            <p14:sldId id="518"/>
            <p14:sldId id="519"/>
            <p14:sldId id="520"/>
            <p14:sldId id="521"/>
            <p14:sldId id="522"/>
            <p14:sldId id="524"/>
            <p14:sldId id="269"/>
            <p14:sldId id="272"/>
            <p14:sldId id="273"/>
            <p14:sldId id="271"/>
          </p14:sldIdLst>
        </p14:section>
        <p14:section name="Java" id="{5E9424D7-00D2-C545-AB25-178A88251C56}">
          <p14:sldIdLst>
            <p14:sldId id="333"/>
            <p14:sldId id="334"/>
            <p14:sldId id="335"/>
            <p14:sldId id="336"/>
            <p14:sldId id="337"/>
            <p14:sldId id="338"/>
            <p14:sldId id="332"/>
            <p14:sldId id="274"/>
            <p14:sldId id="321"/>
            <p14:sldId id="322"/>
            <p14:sldId id="277"/>
            <p14:sldId id="279"/>
            <p14:sldId id="32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FD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77E2B-8194-4168-8428-EB049C01BBD2}" v="10" dt="2023-03-08T17:11:42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58"/>
  </p:normalViewPr>
  <p:slideViewPr>
    <p:cSldViewPr snapToGrid="0">
      <p:cViewPr varScale="1">
        <p:scale>
          <a:sx n="102" d="100"/>
          <a:sy n="102" d="100"/>
        </p:scale>
        <p:origin x="19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rayner" userId="xmgbuJf48s38Ag+8OWxVLF0vw+i4tU8mbnWsiP/kl+A=" providerId="None" clId="Web-{7AD77E2B-8194-4168-8428-EB049C01BBD2}"/>
    <pc:docChg chg="modSld">
      <pc:chgData name="simon rayner" userId="xmgbuJf48s38Ag+8OWxVLF0vw+i4tU8mbnWsiP/kl+A=" providerId="None" clId="Web-{7AD77E2B-8194-4168-8428-EB049C01BBD2}" dt="2023-03-08T17:11:42.658" v="6" actId="20577"/>
      <pc:docMkLst>
        <pc:docMk/>
      </pc:docMkLst>
      <pc:sldChg chg="modSp">
        <pc:chgData name="simon rayner" userId="xmgbuJf48s38Ag+8OWxVLF0vw+i4tU8mbnWsiP/kl+A=" providerId="None" clId="Web-{7AD77E2B-8194-4168-8428-EB049C01BBD2}" dt="2023-03-08T17:11:42.658" v="6" actId="20577"/>
        <pc:sldMkLst>
          <pc:docMk/>
          <pc:sldMk cId="104072456" sldId="274"/>
        </pc:sldMkLst>
        <pc:spChg chg="mod">
          <ac:chgData name="simon rayner" userId="xmgbuJf48s38Ag+8OWxVLF0vw+i4tU8mbnWsiP/kl+A=" providerId="None" clId="Web-{7AD77E2B-8194-4168-8428-EB049C01BBD2}" dt="2023-03-08T17:11:42.658" v="6" actId="20577"/>
          <ac:spMkLst>
            <pc:docMk/>
            <pc:sldMk cId="104072456" sldId="274"/>
            <ac:spMk id="3" creationId="{A90AB7F1-CB28-6F36-65B4-C1333242299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24EAC-581F-EB45-BB62-C10154875143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68C88-BB54-5D4F-9220-BF017E8F878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5106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68C88-BB54-5D4F-9220-BF017E8F8786}" type="slidenum">
              <a:rPr lang="en-NO" smtClean="0"/>
              <a:t>96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9899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68C88-BB54-5D4F-9220-BF017E8F8786}" type="slidenum">
              <a:rPr lang="en-NO" smtClean="0"/>
              <a:t>97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96016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068C88-BB54-5D4F-9220-BF017E8F8786}" type="slidenum">
              <a:rPr lang="en-NO" smtClean="0"/>
              <a:t>100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7613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D2DC2-64D6-C4DF-8DFF-BCFA28C0F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8612E-DA0F-89F1-44D7-369F32E2A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9C7DE-A855-E5B0-E269-5F75D43F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C4FBD-6116-F070-5139-82CFBBD3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2D972-8A83-FD88-BA3B-3DF8C8CA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0790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B60D-536D-D98F-5E5A-D2115602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DAEF1-7B2B-81E6-A9EA-B8F0CC703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7E321-CD87-0009-F5A2-DB59D12E6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60C2B-BDFD-2672-C064-7B8CCBD3C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A7FD2-53A7-69D1-0047-C75F88ECF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83370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6EA9B2-B670-BEF4-0B01-3FD29A31FD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B0216-401D-2BAE-02A1-A2EDD4F17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AA0C-E049-CE3C-8232-6B3F4C6B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3707B-8FA1-F9D7-9451-5BB796D3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C826B-78DD-1771-A3F7-530614C5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451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0F49-A417-4068-8AAF-70F0F1FF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E59D0-8C6A-01F7-E992-0B62C5E4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5DD44-C3A6-8E6F-FE41-1D43725D0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C897A-1A32-7D10-1D87-5F40C6B7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3B614-685C-8A8C-EA80-5153B0C7F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24194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A412-C581-E50D-956D-5C0BE47B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188D4-77DA-546C-42AE-CD6372F52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05904-1F79-3C1E-C544-9367105B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633EA-6E4E-6AC8-6819-EBF89B3E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75B09-FA2B-9D39-C5EF-2333EB22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9413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D271-8F1B-FE15-FE56-43F52F9F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62FB6-32ED-2B23-5973-471805D17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F5731-AA2E-2A1A-4090-63888EAEE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B7F10-49E2-EC88-3336-11A85B96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D0566-22D4-75DA-56A0-467665785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01F86-8B36-77E5-B44D-4D30B7B58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000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A6CD-A9D7-608E-BBCB-FBC4A082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A6D7C-6AF5-1447-B69A-54BD74453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AEE50-1609-8E6D-E2BC-A004CE6CF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3FA11-752F-DBAC-48F4-5F359BD8A5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8CB93-CC60-5295-EDDC-1BD2EACA9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F7790-BF70-E079-0E24-6F36D8B0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602A6-65A4-9A51-3592-33CEF5DB6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D0D33-3AB4-47D7-7AA1-7E1D9B01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1542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8140D-723E-D90B-41F7-DC9E7EB3E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9FCE49-A6E2-9DDF-1826-9F3D10941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C97A3-087C-B33A-9291-4F1122F3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7E7D0-A0D4-3451-DDF1-6AE3209D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95337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97E4C-2049-6AF4-EACE-BBAE8B27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1683D-B548-D0DE-0859-58311E9B2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40A8D-1536-D13E-09A4-DFA5437B9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4824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60C4-B537-749D-7E2F-B7C1B69C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65329-138D-0309-085C-8EBD448E6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4E6969-F38D-EB57-75A2-9853DEA99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ACDFB-871B-6A67-6753-DBD0828EE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57B77-E987-DCD7-AE11-DBB0441F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A5AF9-66EC-8F3E-EADF-A3C002FF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619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8E3B-EAC7-4BAB-94E4-CDE7B2253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DD5FE-7BDE-AEFF-76D9-D07EF5105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417FA-D8B6-9FB0-D544-A71CA514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F92F8-0051-4CE6-A264-D0CEE74E9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4D713-ED7F-820E-A46F-91921084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EC043-C720-05A3-649F-17E3B92B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7040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BB66B-8FBE-0D02-9FAC-12DC21AE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C33BB-8C82-2E8F-8542-9E872DC77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971D7-7075-064F-038E-3811E0A01E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6EB2-8D8F-DC41-B3F1-542BA5C3541C}" type="datetimeFigureOut">
              <a:rPr lang="en-NO" smtClean="0"/>
              <a:t>07/04/2023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0AC7D-3AB2-83C3-31AC-DC44A7584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8C797-8F34-56C4-72E7-386834329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1E146-C0E1-7A40-B53C-8B982FDA27C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15298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w9jdt3i0fnsgbqm/AABlSUmCtvRDakI8gXGjTcqua?dl=0" TargetMode="External"/><Relationship Id="rId2" Type="http://schemas.openxmlformats.org/officeDocument/2006/relationships/hyperlink" Target="mailto:simon.rayner@medisin.uio.no" TargetMode="Externa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bipous/jasmine_casestudy/src/master/" TargetMode="External"/><Relationship Id="rId2" Type="http://schemas.openxmlformats.org/officeDocument/2006/relationships/hyperlink" Target="https://bitbucket.org/bipous/jasmine/src/master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.nkmk.me/en/python-pip-install-requirements/" TargetMode="Externa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en/latest/tutorials/packaging-projects/" TargetMode="External"/><Relationship Id="rId2" Type="http://schemas.openxmlformats.org/officeDocument/2006/relationships/hyperlink" Target="https://note.nkmk.me/en/python-pip-install-requirements/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aven.apache.org/archetypes/maven-archetype-quickstart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rd-for-tech/the-four-pillars-of-object-oriented-programming-39efe4e87af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rd-for-tech/the-four-pillars-of-object-oriented-programming-39efe4e87af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D519-A6E3-171F-D5B1-4FC0A7A6B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O" dirty="0"/>
              <a:t>BINF-M612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109F8-6BEE-0E09-9761-C463EEB16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0812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92735C-9415-72C9-66FE-9EC4658F0F9E}"/>
              </a:ext>
            </a:extLst>
          </p:cNvPr>
          <p:cNvSpPr txBox="1"/>
          <p:nvPr/>
        </p:nvSpPr>
        <p:spPr>
          <a:xfrm>
            <a:off x="386863" y="1730552"/>
            <a:ext cx="1150033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800" b="1" dirty="0">
                <a:latin typeface="+mj-lt"/>
              </a:rPr>
              <a:t>Questions/Problems/Feedback</a:t>
            </a:r>
            <a:br>
              <a:rPr lang="en-NO" sz="2800" dirty="0">
                <a:latin typeface="+mj-lt"/>
              </a:rPr>
            </a:br>
            <a:r>
              <a:rPr lang="en-NO" sz="2800" dirty="0">
                <a:latin typeface="+mj-lt"/>
              </a:rPr>
              <a:t>e-mail: </a:t>
            </a:r>
            <a:r>
              <a:rPr lang="en-GB" sz="2800" b="1" dirty="0">
                <a:latin typeface="+mj-lt"/>
                <a:hlinkClick r:id="rId2"/>
              </a:rPr>
              <a:t>s</a:t>
            </a:r>
            <a:r>
              <a:rPr lang="en-NO" sz="2800" b="1" dirty="0">
                <a:latin typeface="+mj-lt"/>
                <a:hlinkClick r:id="rId2"/>
              </a:rPr>
              <a:t>imon.rayner@medisin.uio.no</a:t>
            </a:r>
            <a:endParaRPr lang="en-NO" sz="2800" b="1" dirty="0">
              <a:latin typeface="+mj-lt"/>
            </a:endParaRPr>
          </a:p>
          <a:p>
            <a:endParaRPr lang="en-NO" sz="2800" dirty="0">
              <a:latin typeface="+mj-lt"/>
            </a:endParaRPr>
          </a:p>
          <a:p>
            <a:r>
              <a:rPr lang="en-NO" sz="2800" dirty="0">
                <a:latin typeface="+mj-lt"/>
              </a:rPr>
              <a:t>SLACK? /WhatsApp?</a:t>
            </a:r>
            <a:br>
              <a:rPr lang="en-NO" sz="2800" dirty="0">
                <a:latin typeface="+mj-lt"/>
              </a:rPr>
            </a:br>
            <a:br>
              <a:rPr lang="en-NO" sz="2800" dirty="0">
                <a:latin typeface="+mj-lt"/>
              </a:rPr>
            </a:br>
            <a:r>
              <a:rPr lang="en-NO" sz="2800" b="1" dirty="0">
                <a:latin typeface="+mj-lt"/>
              </a:rPr>
              <a:t>Sharing data</a:t>
            </a:r>
            <a:br>
              <a:rPr lang="en-NO" sz="2800" dirty="0">
                <a:latin typeface="+mj-lt"/>
              </a:rPr>
            </a:br>
            <a:r>
              <a:rPr lang="en-NO" sz="2800" dirty="0">
                <a:latin typeface="+mj-lt"/>
              </a:rPr>
              <a:t>Dropbox </a:t>
            </a:r>
            <a:r>
              <a:rPr lang="en-GB" sz="2800" dirty="0">
                <a:latin typeface="+mj-lt"/>
                <a:hlinkClick r:id="rId3"/>
              </a:rPr>
              <a:t>https://www.dropbox.com/sh/w9jdt3i0fnsgbqm/AABlSUmCtvRDakI8gXGjTcqua?dl=0</a:t>
            </a:r>
            <a:r>
              <a:rPr lang="en-GB" sz="2800" dirty="0">
                <a:latin typeface="+mj-lt"/>
              </a:rPr>
              <a:t> </a:t>
            </a:r>
            <a:br>
              <a:rPr lang="en-NO" sz="2800" dirty="0">
                <a:latin typeface="+mj-lt"/>
              </a:rPr>
            </a:br>
            <a:r>
              <a:rPr lang="en-NO" sz="2800" dirty="0">
                <a:latin typeface="+mj-lt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09336099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4C84B1-74CE-6D35-1BB6-183B656602B8}"/>
              </a:ext>
            </a:extLst>
          </p:cNvPr>
          <p:cNvSpPr txBox="1"/>
          <p:nvPr/>
        </p:nvSpPr>
        <p:spPr>
          <a:xfrm>
            <a:off x="1143000" y="1001486"/>
            <a:ext cx="787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dirty="0"/>
              <a:t>Create two classes DNASequence and RNASequence</a:t>
            </a:r>
          </a:p>
          <a:p>
            <a:r>
              <a:rPr lang="en-GB" dirty="0"/>
              <a:t>W</a:t>
            </a:r>
            <a:r>
              <a:rPr lang="en-NO" dirty="0"/>
              <a:t>ork through the first one together.</a:t>
            </a:r>
          </a:p>
          <a:p>
            <a:r>
              <a:rPr lang="en-NO" dirty="0"/>
              <a:t>(the second one is a lab task)</a:t>
            </a:r>
          </a:p>
        </p:txBody>
      </p:sp>
    </p:spTree>
    <p:extLst>
      <p:ext uri="{BB962C8B-B14F-4D97-AF65-F5344CB8AC3E}">
        <p14:creationId xmlns:p14="http://schemas.microsoft.com/office/powerpoint/2010/main" val="292066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What are we trying to achieve in this course?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0061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283728D9-0F3F-AD8B-B146-36A33452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422400"/>
            <a:ext cx="7772400" cy="37612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266F53F-E0D5-5399-514A-82FB069B04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125583-6BCA-F512-DEC3-45BD21216B55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9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283728D9-0F3F-AD8B-B146-36A33452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1422400"/>
            <a:ext cx="7772400" cy="376122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4CF3C4E-E96C-1192-2A9F-5B136A2F94EB}"/>
              </a:ext>
            </a:extLst>
          </p:cNvPr>
          <p:cNvSpPr/>
          <p:nvPr/>
        </p:nvSpPr>
        <p:spPr>
          <a:xfrm>
            <a:off x="1941534" y="4747364"/>
            <a:ext cx="5837129" cy="37578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530A70-9477-40CF-7FA3-BAAD5FADA7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BINF-M612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947F4A-DE2E-2079-A0C5-BDB3588EE442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33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D6989EA-E8D1-8492-3A2F-EF6D1CEE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2" y="838199"/>
            <a:ext cx="9307286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19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BINF-M617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1D5383-2ED5-12AD-687B-D13DE25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024153"/>
            <a:ext cx="11109364" cy="50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8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1D5383-2ED5-12AD-687B-D13DE2500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024153"/>
            <a:ext cx="11109364" cy="50174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71A489-7054-DE70-5190-B207F89C5F97}"/>
              </a:ext>
            </a:extLst>
          </p:cNvPr>
          <p:cNvSpPr/>
          <p:nvPr/>
        </p:nvSpPr>
        <p:spPr>
          <a:xfrm>
            <a:off x="1397248" y="1578429"/>
            <a:ext cx="7646544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B6B2DA-BED4-67A4-CF68-3DD6A4331E1D}"/>
              </a:ext>
            </a:extLst>
          </p:cNvPr>
          <p:cNvSpPr/>
          <p:nvPr/>
        </p:nvSpPr>
        <p:spPr>
          <a:xfrm>
            <a:off x="1440788" y="4310740"/>
            <a:ext cx="7646544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422E2B-CE48-3503-2C74-9552D4FC53BD}"/>
              </a:ext>
            </a:extLst>
          </p:cNvPr>
          <p:cNvSpPr/>
          <p:nvPr/>
        </p:nvSpPr>
        <p:spPr>
          <a:xfrm>
            <a:off x="1440790" y="4637308"/>
            <a:ext cx="7646544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5A6AD2-481F-53D5-5F3F-E34CC45FB499}"/>
              </a:ext>
            </a:extLst>
          </p:cNvPr>
          <p:cNvSpPr/>
          <p:nvPr/>
        </p:nvSpPr>
        <p:spPr>
          <a:xfrm>
            <a:off x="9657567" y="3724106"/>
            <a:ext cx="814192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5CA7A3-99F0-DD22-E10F-9CBECE1730BE}"/>
              </a:ext>
            </a:extLst>
          </p:cNvPr>
          <p:cNvSpPr/>
          <p:nvPr/>
        </p:nvSpPr>
        <p:spPr>
          <a:xfrm>
            <a:off x="1442580" y="3989240"/>
            <a:ext cx="1187885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541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ext, letter&#10;&#10;Description automatically generated">
            <a:extLst>
              <a:ext uri="{FF2B5EF4-FFF2-40B4-BE49-F238E27FC236}">
                <a16:creationId xmlns:a16="http://schemas.microsoft.com/office/drawing/2014/main" id="{70678F87-F5DE-3076-AC05-02097C3B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35" y="776614"/>
            <a:ext cx="9746175" cy="58414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0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4FFF36-FB46-54B5-85F8-45A7C194B253}"/>
              </a:ext>
            </a:extLst>
          </p:cNvPr>
          <p:cNvSpPr txBox="1"/>
          <p:nvPr/>
        </p:nvSpPr>
        <p:spPr>
          <a:xfrm>
            <a:off x="413359" y="592977"/>
            <a:ext cx="11448789" cy="6042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Module contents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Introduction to different programming languages used in biological sciences, Perl, Python, R, Ruby etc.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Unix/Linux shell programming,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Perl: Introduction,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Scalar Data, Arrays and list Data, Control Structures hashes,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Regular Expressions; Subroutines,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File handles and file tests; Function; formats,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Directory Access,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Process management, Other data Transformation; Finding a sub string, Extracting and replacing a sub string.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Bio-Perl: Introduction, Architecture, Uses of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BioPerl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 ,: Introduction to Python/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BioPython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R: open-source language and environment for statistical computing and graphics.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Bioconductor – open-source software for the analysis of biomedical and genomic data, mainly R packages.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Analysis of microarray data, Next Generation Sequencing (NGS) data etc.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Parallel programming/ Computing – MapReduce 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Interfaces with other languages: C, Java, Perl, Python,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XML,etc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. – Omega Project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www.omegahat.net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), formatting data: sorting, Transliteration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Database manipulation: DBM Databases and DBM Hashes, Opening and closing DBM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Harshes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, Fixed-Length Random –Access Databases,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Variable-Length (Text) Databases,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Win32 Databases Interfaces.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71A489-7054-DE70-5190-B207F89C5F97}"/>
              </a:ext>
            </a:extLst>
          </p:cNvPr>
          <p:cNvSpPr/>
          <p:nvPr/>
        </p:nvSpPr>
        <p:spPr>
          <a:xfrm>
            <a:off x="445270" y="1503273"/>
            <a:ext cx="7646544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B6B2DA-BED4-67A4-CF68-3DD6A4331E1D}"/>
              </a:ext>
            </a:extLst>
          </p:cNvPr>
          <p:cNvSpPr/>
          <p:nvPr/>
        </p:nvSpPr>
        <p:spPr>
          <a:xfrm>
            <a:off x="463757" y="3308658"/>
            <a:ext cx="8304461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5A6AD2-481F-53D5-5F3F-E34CC45FB499}"/>
              </a:ext>
            </a:extLst>
          </p:cNvPr>
          <p:cNvSpPr/>
          <p:nvPr/>
        </p:nvSpPr>
        <p:spPr>
          <a:xfrm>
            <a:off x="9657567" y="3724106"/>
            <a:ext cx="814192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5CA7A3-99F0-DD22-E10F-9CBECE1730BE}"/>
              </a:ext>
            </a:extLst>
          </p:cNvPr>
          <p:cNvSpPr/>
          <p:nvPr/>
        </p:nvSpPr>
        <p:spPr>
          <a:xfrm>
            <a:off x="478075" y="4202183"/>
            <a:ext cx="2515646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48957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94FFF36-FB46-54B5-85F8-45A7C194B253}"/>
              </a:ext>
            </a:extLst>
          </p:cNvPr>
          <p:cNvSpPr txBox="1"/>
          <p:nvPr/>
        </p:nvSpPr>
        <p:spPr>
          <a:xfrm>
            <a:off x="413359" y="592977"/>
            <a:ext cx="11448789" cy="6042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Module contents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Introduction to different programming languages used in biological sciences, Perl, Python, R, Ruby etc.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Unix/Linux shell programming,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Perl: Introduction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Scalar Data, Arrays and list Data, Control Structures hashes,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Regular Expressions; Subroutines,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File handles and file tests; Function; formats,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Directory Access,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Process management, Other data Transformation; Finding a sub string, Extracting and replacing a sub string.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Bio-Perl: Introduction, Architecture, Uses of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BioPerl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: Introduction to Python/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BioPython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R: open-source language and environment for statistical computing and graphics.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Bioconductor – open-source software for the analysis of biomedical and genomic data, mainly R packages.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Analysis of microarray data, Next Generation Sequencing (NGS) data etc.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Parallel programming/ Computing – MapReduce 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Interfaces with other languages: C, Java, Perl, Python, XML, etc. – Omega Project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www.omegahat.org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) ,Formatting Data: sorting, Transliteration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Database manipulation: DBM Databases and DBM Hashes, Opening and closing DBM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Harshes</a:t>
            </a: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, Fixed-Length Random –Access Databases,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Variable-Length (Text) Databases,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>
              <a:spcAft>
                <a:spcPts val="245"/>
              </a:spcAft>
            </a:pPr>
            <a:r>
              <a:rPr lang="en-GB" sz="1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DengXian" panose="02010600030101010101" pitchFamily="2" charset="-122"/>
              </a:rPr>
              <a:t>Win32 Databases Interfaces. </a:t>
            </a:r>
            <a:endParaRPr lang="en-NO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87370-F11F-B708-D925-BD96A5418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BINF-M612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442D9-BC68-B564-7888-D3AFC3BF4036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71A489-7054-DE70-5190-B207F89C5F97}"/>
              </a:ext>
            </a:extLst>
          </p:cNvPr>
          <p:cNvSpPr/>
          <p:nvPr/>
        </p:nvSpPr>
        <p:spPr>
          <a:xfrm>
            <a:off x="445270" y="1503273"/>
            <a:ext cx="7646544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8B6B2DA-BED4-67A4-CF68-3DD6A4331E1D}"/>
              </a:ext>
            </a:extLst>
          </p:cNvPr>
          <p:cNvSpPr/>
          <p:nvPr/>
        </p:nvSpPr>
        <p:spPr>
          <a:xfrm>
            <a:off x="463757" y="3308658"/>
            <a:ext cx="8304461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5A6AD2-481F-53D5-5F3F-E34CC45FB499}"/>
              </a:ext>
            </a:extLst>
          </p:cNvPr>
          <p:cNvSpPr/>
          <p:nvPr/>
        </p:nvSpPr>
        <p:spPr>
          <a:xfrm>
            <a:off x="9657567" y="3724106"/>
            <a:ext cx="814192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5CA7A3-99F0-DD22-E10F-9CBECE1730BE}"/>
              </a:ext>
            </a:extLst>
          </p:cNvPr>
          <p:cNvSpPr/>
          <p:nvPr/>
        </p:nvSpPr>
        <p:spPr>
          <a:xfrm>
            <a:off x="478075" y="4202183"/>
            <a:ext cx="2515646" cy="324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BEECF5-52F5-72FE-309A-9A1E98D30F26}"/>
              </a:ext>
            </a:extLst>
          </p:cNvPr>
          <p:cNvCxnSpPr>
            <a:stCxn id="9" idx="1"/>
            <a:endCxn id="9" idx="3"/>
          </p:cNvCxnSpPr>
          <p:nvPr/>
        </p:nvCxnSpPr>
        <p:spPr>
          <a:xfrm>
            <a:off x="478075" y="4364183"/>
            <a:ext cx="251564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23663E-140E-74C9-316B-211A14883467}"/>
              </a:ext>
            </a:extLst>
          </p:cNvPr>
          <p:cNvCxnSpPr>
            <a:cxnSpLocks/>
          </p:cNvCxnSpPr>
          <p:nvPr/>
        </p:nvCxnSpPr>
        <p:spPr>
          <a:xfrm>
            <a:off x="480163" y="3464398"/>
            <a:ext cx="470561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AD1CB7-1441-66AD-29E9-30E11E67C6C3}"/>
              </a:ext>
            </a:extLst>
          </p:cNvPr>
          <p:cNvCxnSpPr>
            <a:cxnSpLocks/>
          </p:cNvCxnSpPr>
          <p:nvPr/>
        </p:nvCxnSpPr>
        <p:spPr>
          <a:xfrm>
            <a:off x="467637" y="1660649"/>
            <a:ext cx="1711892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28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9335-2859-8550-5E48-618B7C4C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179B-9A3B-A781-6DF0-555893593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90387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Collaboration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79598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COLLABORATION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This is an important part of the research/software development process</a:t>
            </a:r>
          </a:p>
          <a:p>
            <a:endParaRPr lang="en-GB" sz="2800" dirty="0">
              <a:latin typeface="+mj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Work in groups of two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Collaboration among different groups</a:t>
            </a:r>
          </a:p>
        </p:txBody>
      </p:sp>
    </p:spTree>
    <p:extLst>
      <p:ext uri="{BB962C8B-B14F-4D97-AF65-F5344CB8AC3E}">
        <p14:creationId xmlns:p14="http://schemas.microsoft.com/office/powerpoint/2010/main" val="335743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9335-2859-8550-5E48-618B7C4C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Course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179B-9A3B-A781-6DF0-555893593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3734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COURSE STRUCTURE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There are three parts</a:t>
            </a:r>
          </a:p>
          <a:p>
            <a:endParaRPr lang="en-GB" sz="2800" dirty="0">
              <a:latin typeface="+mj-lt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Setup and further programming language overview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Implement algorithms into reusable components (Collaboration among different groups)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Develop an integrated and configurable pipeline from components</a:t>
            </a:r>
          </a:p>
        </p:txBody>
      </p:sp>
    </p:spTree>
    <p:extLst>
      <p:ext uri="{BB962C8B-B14F-4D97-AF65-F5344CB8AC3E}">
        <p14:creationId xmlns:p14="http://schemas.microsoft.com/office/powerpoint/2010/main" val="305789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SOME QUESTIONS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800" dirty="0">
                <a:latin typeface="+mj-lt"/>
              </a:rPr>
              <a:t>How much Python / Perl?</a:t>
            </a:r>
          </a:p>
          <a:p>
            <a:r>
              <a:rPr lang="en-NO" sz="2800" dirty="0">
                <a:latin typeface="+mj-lt"/>
              </a:rPr>
              <a:t>How do you write, test and debug Python programs? </a:t>
            </a:r>
            <a:r>
              <a:rPr lang="en-GB" sz="2800" dirty="0">
                <a:latin typeface="+mj-lt"/>
              </a:rPr>
              <a:t>e</a:t>
            </a:r>
            <a:r>
              <a:rPr lang="en-NO" sz="2800" dirty="0">
                <a:latin typeface="+mj-lt"/>
              </a:rPr>
              <a:t>.g. Jupyter?</a:t>
            </a:r>
          </a:p>
          <a:p>
            <a:r>
              <a:rPr lang="en-NO" sz="2800" dirty="0">
                <a:latin typeface="+mj-lt"/>
              </a:rPr>
              <a:t>BioPython? BioPerl?</a:t>
            </a:r>
          </a:p>
          <a:p>
            <a:r>
              <a:rPr lang="en-NO" sz="2800" dirty="0">
                <a:latin typeface="+mj-lt"/>
              </a:rPr>
              <a:t>Which large scale programs have you written?</a:t>
            </a:r>
          </a:p>
        </p:txBody>
      </p:sp>
    </p:spTree>
    <p:extLst>
      <p:ext uri="{BB962C8B-B14F-4D97-AF65-F5344CB8AC3E}">
        <p14:creationId xmlns:p14="http://schemas.microsoft.com/office/powerpoint/2010/main" val="21685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74369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Good Software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4578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GOOD SOFTWARE PRACTICES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5789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Use an Application Framework (reusable components – e.g. </a:t>
            </a:r>
            <a:r>
              <a:rPr lang="en-GB" sz="2800" b="1" dirty="0" err="1">
                <a:latin typeface="+mj-lt"/>
              </a:rPr>
              <a:t>BioPython</a:t>
            </a:r>
            <a:r>
              <a:rPr lang="en-GB" sz="2800" dirty="0"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Choose the right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Documentation/Clean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SOLID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+mj-lt"/>
              </a:rPr>
              <a:t>S</a:t>
            </a:r>
            <a:r>
              <a:rPr lang="en-GB" sz="2400" b="1" dirty="0">
                <a:latin typeface="+mj-lt"/>
              </a:rPr>
              <a:t>ingle Responsibility Principle </a:t>
            </a:r>
            <a:r>
              <a:rPr lang="en-GB" sz="2400" dirty="0">
                <a:latin typeface="+mj-lt"/>
              </a:rPr>
              <a:t>for an object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+mj-lt"/>
              </a:rPr>
              <a:t>O</a:t>
            </a:r>
            <a:r>
              <a:rPr lang="en-GB" sz="2400" b="1" dirty="0">
                <a:latin typeface="+mj-lt"/>
              </a:rPr>
              <a:t>pen/Closed Principle </a:t>
            </a:r>
            <a:r>
              <a:rPr lang="en-GB" sz="2400" dirty="0">
                <a:latin typeface="+mj-lt"/>
              </a:rPr>
              <a:t>(Open for extension/Closed for modification)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 err="1">
                <a:solidFill>
                  <a:srgbClr val="0070C0"/>
                </a:solidFill>
                <a:latin typeface="+mj-lt"/>
              </a:rPr>
              <a:t>L</a:t>
            </a:r>
            <a:r>
              <a:rPr lang="en-GB" sz="2400" b="1" dirty="0" err="1">
                <a:latin typeface="+mj-lt"/>
              </a:rPr>
              <a:t>iskov</a:t>
            </a:r>
            <a:r>
              <a:rPr lang="en-GB" sz="2400" b="1" dirty="0">
                <a:latin typeface="+mj-lt"/>
              </a:rPr>
              <a:t> Substitution </a:t>
            </a:r>
            <a:r>
              <a:rPr lang="en-GB" sz="2400" dirty="0">
                <a:latin typeface="+mj-lt"/>
              </a:rPr>
              <a:t>(No dependencies beyond an object)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+mj-lt"/>
              </a:rPr>
              <a:t>I</a:t>
            </a:r>
            <a:r>
              <a:rPr lang="en-GB" sz="2400" b="1" dirty="0">
                <a:latin typeface="+mj-lt"/>
              </a:rPr>
              <a:t>ntegration Segregation Principle </a:t>
            </a:r>
            <a:r>
              <a:rPr lang="en-GB" sz="2400" dirty="0">
                <a:latin typeface="+mj-lt"/>
              </a:rPr>
              <a:t>(don’t force objects to implement unnecessary interfaces)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70C0"/>
                </a:solidFill>
                <a:latin typeface="+mj-lt"/>
              </a:rPr>
              <a:t>D</a:t>
            </a:r>
            <a:r>
              <a:rPr lang="en-GB" sz="2400" b="1" dirty="0">
                <a:latin typeface="+mj-lt"/>
              </a:rPr>
              <a:t>ependency Inversion Principle </a:t>
            </a:r>
            <a:r>
              <a:rPr lang="en-GB" sz="2400" dirty="0">
                <a:latin typeface="+mj-lt"/>
              </a:rPr>
              <a:t>(higher level objects depend on Abstraction)</a:t>
            </a:r>
          </a:p>
        </p:txBody>
      </p:sp>
    </p:spTree>
    <p:extLst>
      <p:ext uri="{BB962C8B-B14F-4D97-AF65-F5344CB8AC3E}">
        <p14:creationId xmlns:p14="http://schemas.microsoft.com/office/powerpoint/2010/main" val="278523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GOOD SOFTWARE PRACTICES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578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Use Unit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Use an Issue Tracker (e.g. Jira/Bugzilla)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Version Control (e.g. GitHub)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Virtual Machines (e.g. Docker)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Code Signing Certificates (but costs money)</a:t>
            </a:r>
          </a:p>
        </p:txBody>
      </p:sp>
    </p:spTree>
    <p:extLst>
      <p:ext uri="{BB962C8B-B14F-4D97-AF65-F5344CB8AC3E}">
        <p14:creationId xmlns:p14="http://schemas.microsoft.com/office/powerpoint/2010/main" val="398020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B6561D-E85E-433C-98C0-3947C8DE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46" y="3653982"/>
            <a:ext cx="7772400" cy="293465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18C68E-E3CC-ABF8-0568-9BBC6378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46" y="201760"/>
            <a:ext cx="7772400" cy="3331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8403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61165B-342C-FA46-D38F-1E80EB07FB9F}"/>
              </a:ext>
            </a:extLst>
          </p:cNvPr>
          <p:cNvSpPr txBox="1"/>
          <p:nvPr/>
        </p:nvSpPr>
        <p:spPr>
          <a:xfrm>
            <a:off x="500743" y="1111730"/>
            <a:ext cx="11364686" cy="5077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PhD. Computational Solid-State Physics. Dept of Mathematics and Physics, University of East Anglia, UK</a:t>
            </a:r>
            <a:endParaRPr lang="en-NO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1993-1995	Lecturer - Dept of Physics, University of Texas at Arlington (UTA), Arlington - USA</a:t>
            </a:r>
            <a:endParaRPr lang="en-NO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66900" indent="-185737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1995-1997	Research Fellow - McDermott Centre for Human Growth and Development &amp; the Human Genome Project, UTSW - USA</a:t>
            </a:r>
            <a:endParaRPr lang="en-NO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66900" indent="-185737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1997-1999	Assistant Professor - Department of Biochemistry, University of Texas Southwestern Medical Centre at Dallas (UTSW), Dallas - USA</a:t>
            </a:r>
            <a:endParaRPr lang="en-NO" sz="2000" dirty="0">
              <a:solidFill>
                <a:srgbClr val="00000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1866900" indent="-185737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2000-2004	Cofounder - BioAutomation a biotech company selling DNA/RNA synthesis technology I developed while working on the Human Genome Project</a:t>
            </a:r>
            <a:endParaRPr lang="en-NO" sz="2000" dirty="0">
              <a:solidFill>
                <a:srgbClr val="00000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2005-2006	Professor - Chinese Agricultural University (CAU), Beijing - China</a:t>
            </a:r>
            <a:endParaRPr lang="en-NO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66900" indent="-185737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2006-2015	Principal Investigator - Wuhan Institute of Virology (WIV), Chinese Academy of Sciences, Wuhan - China</a:t>
            </a:r>
            <a:endParaRPr lang="en-NO" sz="2000" dirty="0">
              <a:solidFill>
                <a:srgbClr val="00000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1866900" indent="-185737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2015-present	Professor - Dept of Medical Genetics, Oslo University Hospital/University of Oslo – Norway &amp; PI in the Hybrid Technology Hub/Organ on a Chip Centre of Excellence</a:t>
            </a:r>
            <a:endParaRPr lang="en-NO" sz="2000" dirty="0">
              <a:solidFill>
                <a:srgbClr val="000000"/>
              </a:solidFill>
              <a:latin typeface="Calibri Light" panose="020F03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201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B6561D-E85E-433C-98C0-3947C8DE39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1795546" y="3653982"/>
            <a:ext cx="7772400" cy="293465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18C68E-E3CC-ABF8-0568-9BBC63782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46" y="201760"/>
            <a:ext cx="7772400" cy="3331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20335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Jasmine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57897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  <a:hlinkClick r:id="rId2"/>
              </a:rPr>
              <a:t>https://bitbucket.org/bipous/jasmine/src/master/</a:t>
            </a:r>
            <a:endParaRPr lang="en-GB" sz="2800" dirty="0">
              <a:latin typeface="+mj-lt"/>
            </a:endParaRPr>
          </a:p>
          <a:p>
            <a:endParaRPr lang="en-GB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We have a </a:t>
            </a:r>
            <a:r>
              <a:rPr lang="en-GB" sz="2800" dirty="0" err="1">
                <a:latin typeface="+mj-lt"/>
              </a:rPr>
              <a:t>README.md</a:t>
            </a:r>
            <a:r>
              <a:rPr lang="en-GB" sz="2800" dirty="0">
                <a:latin typeface="+mj-lt"/>
              </a:rPr>
              <a:t> file 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</a:rPr>
              <a:t>We have a </a:t>
            </a:r>
            <a:r>
              <a:rPr lang="en-GB" sz="2800" dirty="0">
                <a:latin typeface="+mj-lt"/>
                <a:hlinkClick r:id="rId3"/>
              </a:rPr>
              <a:t>test dataset</a:t>
            </a:r>
            <a:r>
              <a:rPr lang="en-GB" sz="2800" dirty="0">
                <a:latin typeface="+mj-lt"/>
              </a:rPr>
              <a:t> and instructions on how to run it</a:t>
            </a:r>
          </a:p>
          <a:p>
            <a:r>
              <a:rPr lang="en-GB" sz="2800" dirty="0">
                <a:latin typeface="+mj-lt"/>
              </a:rPr>
              <a:t>What about the code? 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We can find the main class from the </a:t>
            </a:r>
            <a:r>
              <a:rPr lang="en-GB" sz="24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pom.xml</a:t>
            </a:r>
            <a:r>
              <a:rPr lang="en-GB" sz="2800" dirty="0">
                <a:latin typeface="+mj-lt"/>
              </a:rPr>
              <a:t> file</a:t>
            </a: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build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569CD6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plugins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plugin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transformers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uio.amg.zhong.jasmine.JASMINE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transformer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transformers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5115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Jasmine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1428062" cy="461664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throws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IOException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FileNotFoundException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InterruptedException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{</a:t>
            </a:r>
            <a:endParaRPr lang="en-GB" sz="1400" dirty="0">
              <a:solidFill>
                <a:srgbClr val="D2525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parseArguments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dirty="0">
              <a:solidFill>
                <a:srgbClr val="BED6F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  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configXMLfile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findXMLfile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dirty="0">
              <a:solidFill>
                <a:srgbClr val="BED6F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configXMLfile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!=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readXML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configXMLfile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 } 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400" dirty="0" err="1">
                <a:solidFill>
                  <a:srgbClr val="EFC09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"\n\n\n"</a:t>
            </a:r>
            <a:endParaRPr lang="en-GB" sz="1400" dirty="0">
              <a:solidFill>
                <a:srgbClr val="D8D8D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        + 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    #############################################\n"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        + 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    |  jasmine could not read configuration XML file.|\n"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        + 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    #############################################\n\n\n"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dirty="0">
              <a:solidFill>
                <a:srgbClr val="FFC600"/>
              </a:solidFill>
              <a:effectLst/>
              <a:latin typeface="Menlo" panose="020B0609030804020204" pitchFamily="49" charset="0"/>
            </a:endParaRPr>
          </a:p>
          <a:p>
            <a:endParaRPr lang="en-GB" sz="1400" dirty="0"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400" dirty="0" err="1">
                <a:solidFill>
                  <a:srgbClr val="EFC09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"*** Report bugs to Joey \n"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dirty="0">
              <a:solidFill>
                <a:srgbClr val="FFC6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}</a:t>
            </a:r>
          </a:p>
          <a:p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   /**</a:t>
            </a:r>
            <a:endParaRPr lang="en-GB" sz="1400" dirty="0">
              <a:solidFill>
                <a:srgbClr val="D8D8D8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     * step options 1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CheckingReference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2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BuildMappingReference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3</a:t>
            </a:r>
          </a:p>
          <a:p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     *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AdapterTrimming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4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CollapseReads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3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HairpinMapping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4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SAMParsing</a:t>
            </a:r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 5</a:t>
            </a:r>
          </a:p>
          <a:p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     * </a:t>
            </a:r>
            <a:r>
              <a:rPr lang="en-GB" sz="1400" dirty="0" err="1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PostAnalysis</a:t>
            </a:r>
            <a:endParaRPr lang="en-GB" sz="1400" dirty="0">
              <a:solidFill>
                <a:srgbClr val="CCDF3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CDF32"/>
                </a:solidFill>
                <a:effectLst/>
                <a:latin typeface="Menlo" panose="020B0609030804020204" pitchFamily="49" charset="0"/>
              </a:rPr>
              <a:t>     */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</a:t>
            </a:r>
            <a:r>
              <a:rPr lang="en-GB" sz="1400" dirty="0" err="1">
                <a:solidFill>
                  <a:srgbClr val="EFC090"/>
                </a:solidFill>
                <a:effectLst/>
                <a:latin typeface="Menlo" panose="020B0609030804020204" pitchFamily="49" charset="0"/>
              </a:rPr>
              <a:t>logger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info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"finishing"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GB" sz="1400" dirty="0">
              <a:latin typeface="+mj-lt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6FC4F3-2B54-8B12-579D-AA0E59BA9521}"/>
              </a:ext>
            </a:extLst>
          </p:cNvPr>
          <p:cNvSpPr/>
          <p:nvPr/>
        </p:nvSpPr>
        <p:spPr>
          <a:xfrm>
            <a:off x="1143000" y="1992086"/>
            <a:ext cx="2558143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2D3298-A7C3-897B-D30F-2A1ED7FB90F0}"/>
              </a:ext>
            </a:extLst>
          </p:cNvPr>
          <p:cNvSpPr/>
          <p:nvPr/>
        </p:nvSpPr>
        <p:spPr>
          <a:xfrm>
            <a:off x="1153885" y="3472543"/>
            <a:ext cx="4572001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80382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Jasmine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1428062" cy="95410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private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readXML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xmlFilePath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 {</a:t>
            </a:r>
            <a:endParaRPr lang="en-GB" sz="1400" dirty="0">
              <a:solidFill>
                <a:srgbClr val="8DCBE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HashMap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BFA4A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BFA4A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-GB" sz="1400" dirty="0" err="1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configHashMap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u="sng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HashMap</a:t>
            </a:r>
            <a:r>
              <a:rPr lang="en-GB" sz="1400" u="sng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u="sng" dirty="0">
                <a:solidFill>
                  <a:srgbClr val="BFA4A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u="sng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GB" sz="1400" u="sng" dirty="0">
                <a:solidFill>
                  <a:srgbClr val="BFA4A4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u="sng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&gt;()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      {</a:t>
            </a:r>
          </a:p>
          <a:p>
            <a:endParaRPr lang="en-GB" sz="1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A0741-5F7D-3CED-A707-7C4E596FC0B7}"/>
              </a:ext>
            </a:extLst>
          </p:cNvPr>
          <p:cNvSpPr txBox="1"/>
          <p:nvPr/>
        </p:nvSpPr>
        <p:spPr>
          <a:xfrm>
            <a:off x="517071" y="2166648"/>
            <a:ext cx="62157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readXML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(String </a:t>
            </a:r>
            <a:r>
              <a:rPr lang="en-GB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xmlFilePath</a:t>
            </a:r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350 lines</a:t>
            </a:r>
          </a:p>
          <a:p>
            <a:endParaRPr lang="en-GB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Reads the XML file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Checks the XML tags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Parses out the analysis steps</a:t>
            </a:r>
          </a:p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Executes the analysis steps! </a:t>
            </a:r>
            <a:endParaRPr lang="en-NO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A72CC-7A0C-E226-9B7C-84EE5CD3715D}"/>
              </a:ext>
            </a:extLst>
          </p:cNvPr>
          <p:cNvSpPr txBox="1"/>
          <p:nvPr/>
        </p:nvSpPr>
        <p:spPr>
          <a:xfrm>
            <a:off x="473528" y="4015379"/>
            <a:ext cx="11413672" cy="738664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GB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thisProjectPipeline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setConfigurations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configHashMap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thisProjectPipeline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setSteps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(steps2Run);</a:t>
            </a:r>
          </a:p>
          <a:p>
            <a:r>
              <a:rPr lang="en-GB" sz="140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thisProjectPipeline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execute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E0E667-A78A-CF41-E76F-E0959EFC2E15}"/>
              </a:ext>
            </a:extLst>
          </p:cNvPr>
          <p:cNvSpPr txBox="1"/>
          <p:nvPr/>
        </p:nvSpPr>
        <p:spPr>
          <a:xfrm>
            <a:off x="468086" y="5130577"/>
            <a:ext cx="11419114" cy="30777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AdapterTrimming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extends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3EABE6"/>
                </a:solidFill>
                <a:effectLst/>
                <a:latin typeface="Menlo" panose="020B0609030804020204" pitchFamily="49" charset="0"/>
              </a:rPr>
              <a:t>JASMINEstep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implements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197D9"/>
                </a:solidFill>
                <a:effectLst/>
                <a:latin typeface="Menlo" panose="020B0609030804020204" pitchFamily="49" charset="0"/>
              </a:rPr>
              <a:t>JASMINEbase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{</a:t>
            </a:r>
            <a:endParaRPr lang="en-GB" sz="1400" dirty="0">
              <a:solidFill>
                <a:srgbClr val="8DCBE2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11B1C-E2E5-CC01-9798-B7DEB85292A1}"/>
              </a:ext>
            </a:extLst>
          </p:cNvPr>
          <p:cNvSpPr txBox="1"/>
          <p:nvPr/>
        </p:nvSpPr>
        <p:spPr>
          <a:xfrm>
            <a:off x="517071" y="5530333"/>
            <a:ext cx="8866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But, difficult to implement a new step. (nested IF statements</a:t>
            </a:r>
            <a:endParaRPr lang="en-NO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48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B6561D-E85E-433C-98C0-3947C8DE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46" y="3653982"/>
            <a:ext cx="7772400" cy="2934659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D18C68E-E3CC-ABF8-0568-9BBC6378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795546" y="201760"/>
            <a:ext cx="7772400" cy="33310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2157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miRAW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388307" y="739035"/>
            <a:ext cx="7478038" cy="116955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archive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manifest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no.uio.dl4miRNAS.AccessGate.EntryPoint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manifest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archive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6FC4F3-2B54-8B12-579D-AA0E59BA9521}"/>
              </a:ext>
            </a:extLst>
          </p:cNvPr>
          <p:cNvSpPr/>
          <p:nvPr/>
        </p:nvSpPr>
        <p:spPr>
          <a:xfrm>
            <a:off x="1067849" y="1177894"/>
            <a:ext cx="6589778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4C8552-0AF5-925B-B547-09A512C48FC3}"/>
              </a:ext>
            </a:extLst>
          </p:cNvPr>
          <p:cNvSpPr txBox="1"/>
          <p:nvPr/>
        </p:nvSpPr>
        <p:spPr>
          <a:xfrm>
            <a:off x="7329815" y="1394604"/>
            <a:ext cx="4711873" cy="5262979"/>
          </a:xfrm>
          <a:prstGeom prst="rect">
            <a:avLst/>
          </a:prstGeom>
          <a:solidFill>
            <a:srgbClr val="002060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toLowerCase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"help"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help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geneprediction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classifyGenes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geneclassification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classifyGenes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trainmodel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trainModel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createdatasets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generateDataSets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crossvalidate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crossvalidation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crossValidation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default: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help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FFEB3DE-2502-E9CA-CDA2-073A04ABA363}"/>
              </a:ext>
            </a:extLst>
          </p:cNvPr>
          <p:cNvSpPr/>
          <p:nvPr/>
        </p:nvSpPr>
        <p:spPr>
          <a:xfrm>
            <a:off x="7963785" y="2470162"/>
            <a:ext cx="2614493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69759001-DE13-8233-DF83-28D484F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94" y="3158934"/>
            <a:ext cx="5867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miRAW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1428062" cy="138499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archive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manifest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no.uio.dl4miRNAS.AccessGate.EntryPoint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mainClass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manifest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CDD1"/>
                </a:solidFill>
                <a:effectLst/>
                <a:latin typeface="Menlo" panose="020B0609030804020204" pitchFamily="49" charset="0"/>
              </a:rPr>
              <a:t>                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GB" sz="140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archive</a:t>
            </a:r>
            <a:r>
              <a:rPr lang="en-GB" sz="140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GB" sz="1400" dirty="0">
              <a:solidFill>
                <a:srgbClr val="C7CDD1"/>
              </a:solidFill>
              <a:effectLst/>
              <a:latin typeface="Menlo" panose="020B0609030804020204" pitchFamily="49" charset="0"/>
            </a:endParaRPr>
          </a:p>
          <a:p>
            <a:endParaRPr lang="en-GB" sz="1400" dirty="0">
              <a:latin typeface="+mj-lt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6FC4F3-2B54-8B12-579D-AA0E59BA9521}"/>
              </a:ext>
            </a:extLst>
          </p:cNvPr>
          <p:cNvSpPr/>
          <p:nvPr/>
        </p:nvSpPr>
        <p:spPr>
          <a:xfrm>
            <a:off x="3122113" y="1566201"/>
            <a:ext cx="6589778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832A4-5E47-5D92-2248-1841E5256669}"/>
              </a:ext>
            </a:extLst>
          </p:cNvPr>
          <p:cNvSpPr txBox="1"/>
          <p:nvPr/>
        </p:nvSpPr>
        <p:spPr>
          <a:xfrm>
            <a:off x="7062592" y="1448802"/>
            <a:ext cx="4711873" cy="526297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switch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GB" sz="1400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toLowerCase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()) {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"help"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help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geneprediction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classifyGenes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geneclassification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classifyGenes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trainmodel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trainModel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createdatasets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generateDataSets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crossvalidate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case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crossvalidation</a:t>
            </a:r>
            <a:r>
              <a:rPr lang="en-GB" sz="14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GB" sz="1400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crossValidation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subArgs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default:</a:t>
            </a:r>
            <a:endParaRPr lang="en-GB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    help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    break</a:t>
            </a:r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400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2472943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FB70-5DCB-3495-A78C-4BE19185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8721B-92B8-378C-A10C-6626BD480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30975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Why Linux?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96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E8F0F-DFF1-AFD1-3CCB-2DDFCC94DF77}"/>
              </a:ext>
            </a:extLst>
          </p:cNvPr>
          <p:cNvSpPr txBox="1"/>
          <p:nvPr/>
        </p:nvSpPr>
        <p:spPr>
          <a:xfrm>
            <a:off x="533400" y="772886"/>
            <a:ext cx="83166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3200" dirty="0">
                <a:latin typeface="+mj-lt"/>
              </a:rPr>
              <a:t>Some commands</a:t>
            </a:r>
          </a:p>
          <a:p>
            <a:pPr lvl="1"/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NO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 –l</a:t>
            </a:r>
          </a:p>
          <a:p>
            <a:pPr lvl="1"/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grep</a:t>
            </a:r>
          </a:p>
          <a:p>
            <a:pPr lvl="1"/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sed</a:t>
            </a:r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lvl="1"/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awk </a:t>
            </a:r>
          </a:p>
          <a:p>
            <a:pPr lvl="1"/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find</a:t>
            </a:r>
          </a:p>
          <a:p>
            <a:pPr lvl="1"/>
            <a:r>
              <a:rPr lang="en-GB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xargs</a:t>
            </a:r>
            <a:endParaRPr lang="en-GB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piping commands</a:t>
            </a:r>
          </a:p>
          <a:p>
            <a:r>
              <a:rPr lang="en-GB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en-NO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3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side - Oslo universitetssykehus">
            <a:extLst>
              <a:ext uri="{FF2B5EF4-FFF2-40B4-BE49-F238E27FC236}">
                <a16:creationId xmlns:a16="http://schemas.microsoft.com/office/drawing/2014/main" id="{1AD052F8-9996-6C93-0532-9A3E5BDD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4" y="332982"/>
            <a:ext cx="5029200" cy="52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m Avdeling for medisinsk genetikk - Oslo universitetssykehus">
            <a:extLst>
              <a:ext uri="{FF2B5EF4-FFF2-40B4-BE49-F238E27FC236}">
                <a16:creationId xmlns:a16="http://schemas.microsoft.com/office/drawing/2014/main" id="{7E6F6FCD-E2D1-831C-0D9E-05456FC8C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34" y="1586541"/>
            <a:ext cx="6275370" cy="342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B09B23-ADFC-B773-1E6E-114E7443CF09}"/>
              </a:ext>
            </a:extLst>
          </p:cNvPr>
          <p:cNvSpPr txBox="1"/>
          <p:nvPr/>
        </p:nvSpPr>
        <p:spPr>
          <a:xfrm>
            <a:off x="6174769" y="332667"/>
            <a:ext cx="51576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Department of Medical Genetics</a:t>
            </a:r>
            <a:endParaRPr lang="en-NO" sz="2400" b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539E3-50FD-F6BA-A529-B6DDD2476C77}"/>
              </a:ext>
            </a:extLst>
          </p:cNvPr>
          <p:cNvSpPr txBox="1"/>
          <p:nvPr/>
        </p:nvSpPr>
        <p:spPr>
          <a:xfrm>
            <a:off x="6810055" y="1205970"/>
            <a:ext cx="538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Genetic diagnostic services based on Whole Genome Sequencing and Exome analysis</a:t>
            </a:r>
            <a:endParaRPr lang="en-NO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300CB-5848-A433-A31F-5EE04BEAE120}"/>
              </a:ext>
            </a:extLst>
          </p:cNvPr>
          <p:cNvSpPr txBox="1"/>
          <p:nvPr/>
        </p:nvSpPr>
        <p:spPr>
          <a:xfrm>
            <a:off x="6787793" y="1872080"/>
            <a:ext cx="538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 bioinformatics core to handle data analysis and report generation for clinicians</a:t>
            </a:r>
            <a:endParaRPr lang="en-NO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0DD3D-BD54-7DE0-319F-D1C4AE026E96}"/>
              </a:ext>
            </a:extLst>
          </p:cNvPr>
          <p:cNvSpPr txBox="1"/>
          <p:nvPr/>
        </p:nvSpPr>
        <p:spPr>
          <a:xfrm>
            <a:off x="6787795" y="4993716"/>
            <a:ext cx="4941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Basic research into mechanisms of genetic disease and diagnostic methods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02EA-74E6-CB04-8A18-EADD517A18D0}"/>
              </a:ext>
            </a:extLst>
          </p:cNvPr>
          <p:cNvSpPr txBox="1"/>
          <p:nvPr/>
        </p:nvSpPr>
        <p:spPr>
          <a:xfrm>
            <a:off x="6667928" y="781104"/>
            <a:ext cx="2699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 have:</a:t>
            </a:r>
            <a:endParaRPr lang="en-N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237F9-2FC6-B387-082A-D056B927B32E}"/>
              </a:ext>
            </a:extLst>
          </p:cNvPr>
          <p:cNvSpPr txBox="1"/>
          <p:nvPr/>
        </p:nvSpPr>
        <p:spPr>
          <a:xfrm>
            <a:off x="6796355" y="2548461"/>
            <a:ext cx="538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Genetic counselling for patients to aid interpretation of findings</a:t>
            </a:r>
            <a:endParaRPr lang="en-NO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C4315-2F13-698D-D91E-6E370D2528B4}"/>
              </a:ext>
            </a:extLst>
          </p:cNvPr>
          <p:cNvSpPr txBox="1"/>
          <p:nvPr/>
        </p:nvSpPr>
        <p:spPr>
          <a:xfrm>
            <a:off x="6784369" y="3163198"/>
            <a:ext cx="5381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A quality control group to ensure all processes meet recognised international standards (ISO15189:2012</a:t>
            </a:r>
            <a:r>
              <a:rPr lang="en-NO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)</a:t>
            </a:r>
            <a:endParaRPr lang="en-GB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3B0A4-6C39-7E4C-A4E0-63F8159EA847}"/>
              </a:ext>
            </a:extLst>
          </p:cNvPr>
          <p:cNvSpPr txBox="1"/>
          <p:nvPr/>
        </p:nvSpPr>
        <p:spPr>
          <a:xfrm>
            <a:off x="6667928" y="4603091"/>
            <a:ext cx="268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We perform: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520FA8-A4F9-B42C-AED1-55D8BA78E5CF}"/>
              </a:ext>
            </a:extLst>
          </p:cNvPr>
          <p:cNvSpPr txBox="1"/>
          <p:nvPr/>
        </p:nvSpPr>
        <p:spPr>
          <a:xfrm>
            <a:off x="6765534" y="3831021"/>
            <a:ext cx="49418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the Norwegian Sequencing Centre (NSC).a national high throughput DNA sequencing core facility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28336-001F-27AF-012E-18C0F896EB2E}"/>
              </a:ext>
            </a:extLst>
          </p:cNvPr>
          <p:cNvSpPr/>
          <p:nvPr/>
        </p:nvSpPr>
        <p:spPr>
          <a:xfrm>
            <a:off x="224961" y="1273996"/>
            <a:ext cx="6195316" cy="4048018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44548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6593-5AC2-0FE7-20B4-185EE04E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microRNAs (miRNAs)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4C89-B7EB-703C-A5B0-975F00155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4616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miRNAs as Biomarkers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miRNAs_biomarkers.pptx</a:t>
            </a:r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08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Course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38217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20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DATA IN THIS COURSE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We want to work with the same data throughout the course</a:t>
            </a:r>
          </a:p>
          <a:p>
            <a:endParaRPr lang="en-GB" sz="2800" dirty="0">
              <a:latin typeface="+mj-lt"/>
            </a:endParaRPr>
          </a:p>
          <a:p>
            <a:pPr marL="514350" indent="-514350">
              <a:spcAft>
                <a:spcPts val="1200"/>
              </a:spcAft>
              <a:buAutoNum type="arabicPeriod"/>
            </a:pPr>
            <a:r>
              <a:rPr lang="en-GB" sz="2800" dirty="0">
                <a:latin typeface="+mj-lt"/>
              </a:rPr>
              <a:t>microRNA (miRNA) data</a:t>
            </a:r>
          </a:p>
          <a:p>
            <a:pPr marL="914400" lvl="1" indent="-457200"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sz="2800" dirty="0" err="1">
                <a:latin typeface="+mj-lt"/>
              </a:rPr>
              <a:t>miRBase</a:t>
            </a:r>
            <a:r>
              <a:rPr lang="en-GB" sz="2800" dirty="0">
                <a:latin typeface="+mj-lt"/>
              </a:rPr>
              <a:t> annotation</a:t>
            </a:r>
          </a:p>
          <a:p>
            <a:pPr marL="914400" lvl="1" indent="-457200"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sz="2800" dirty="0" err="1">
                <a:latin typeface="+mj-lt"/>
              </a:rPr>
              <a:t>miRGeneDB</a:t>
            </a:r>
            <a:r>
              <a:rPr lang="en-GB" sz="2800" dirty="0">
                <a:latin typeface="+mj-lt"/>
              </a:rPr>
              <a:t> annotation</a:t>
            </a:r>
          </a:p>
          <a:p>
            <a:pPr marL="914400" lvl="1" indent="-457200"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en-GB" sz="2800" dirty="0">
                <a:latin typeface="+mj-lt"/>
              </a:rPr>
              <a:t>Raw data from a Small RNA </a:t>
            </a:r>
            <a:r>
              <a:rPr lang="en-GB" sz="2800" dirty="0" err="1">
                <a:latin typeface="+mj-lt"/>
              </a:rPr>
              <a:t>Seq</a:t>
            </a:r>
            <a:r>
              <a:rPr lang="en-GB" sz="2800" dirty="0">
                <a:latin typeface="+mj-lt"/>
              </a:rPr>
              <a:t> experiment</a:t>
            </a:r>
          </a:p>
          <a:p>
            <a:pPr marL="514350" indent="-514350">
              <a:spcAft>
                <a:spcPts val="1200"/>
              </a:spcAft>
              <a:buAutoNum type="arabicPeriod"/>
            </a:pPr>
            <a:r>
              <a:rPr lang="en-GB" sz="2800" dirty="0">
                <a:latin typeface="+mj-lt"/>
              </a:rPr>
              <a:t>Covid data from Africa (publication metadata and viral sequence)</a:t>
            </a:r>
          </a:p>
        </p:txBody>
      </p:sp>
    </p:spTree>
    <p:extLst>
      <p:ext uri="{BB962C8B-B14F-4D97-AF65-F5344CB8AC3E}">
        <p14:creationId xmlns:p14="http://schemas.microsoft.com/office/powerpoint/2010/main" val="2712248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miRNA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Start by looking at what miRNAs are</a:t>
            </a:r>
          </a:p>
          <a:p>
            <a:endParaRPr lang="en-GB" sz="28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Annotation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NGS data + analysis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Population variation in miRNAs</a:t>
            </a:r>
          </a:p>
        </p:txBody>
      </p:sp>
    </p:spTree>
    <p:extLst>
      <p:ext uri="{BB962C8B-B14F-4D97-AF65-F5344CB8AC3E}">
        <p14:creationId xmlns:p14="http://schemas.microsoft.com/office/powerpoint/2010/main" val="1256856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Covid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Start by looking at what miRNAs are</a:t>
            </a:r>
          </a:p>
          <a:p>
            <a:endParaRPr lang="en-GB" sz="28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Annotation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NGS data + analysis</a:t>
            </a: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Population variation in miRNAs</a:t>
            </a:r>
          </a:p>
        </p:txBody>
      </p:sp>
    </p:spTree>
    <p:extLst>
      <p:ext uri="{BB962C8B-B14F-4D97-AF65-F5344CB8AC3E}">
        <p14:creationId xmlns:p14="http://schemas.microsoft.com/office/powerpoint/2010/main" val="3343555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39335-2859-8550-5E48-618B7C4C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Software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C179B-9A3B-A781-6DF0-555893593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70919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General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See </a:t>
            </a:r>
            <a:r>
              <a:rPr lang="en-NO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general_notes.md</a:t>
            </a:r>
          </a:p>
        </p:txBody>
      </p:sp>
    </p:spTree>
    <p:extLst>
      <p:ext uri="{BB962C8B-B14F-4D97-AF65-F5344CB8AC3E}">
        <p14:creationId xmlns:p14="http://schemas.microsoft.com/office/powerpoint/2010/main" val="647490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docs.github.com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/get-started/onboarding/getting-started-with-your-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-account</a:t>
            </a:r>
            <a:endParaRPr lang="en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97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A291F-2BAC-5C6B-DBD3-24C4447BFFB8}"/>
              </a:ext>
            </a:extLst>
          </p:cNvPr>
          <p:cNvSpPr txBox="1"/>
          <p:nvPr/>
        </p:nvSpPr>
        <p:spPr>
          <a:xfrm>
            <a:off x="350730" y="617524"/>
            <a:ext cx="115615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The departmental research groups work in various fields of medical genetics, including the genetics of autoimmune, neurological, cardiovascular and psychiatric disorders, and the epigenetics causes of disease</a:t>
            </a:r>
            <a:endParaRPr lang="en-NO" sz="2400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2534BC-C02C-3A65-7CE0-95A9171D04A1}"/>
              </a:ext>
            </a:extLst>
          </p:cNvPr>
          <p:cNvSpPr txBox="1"/>
          <p:nvPr/>
        </p:nvSpPr>
        <p:spPr>
          <a:xfrm>
            <a:off x="757719" y="2152907"/>
            <a:ext cx="516709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400"/>
              </a:spcAft>
            </a:pPr>
            <a:r>
              <a:rPr lang="en-NO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Psychiatric Molecular Genetics Group 	</a:t>
            </a:r>
          </a:p>
          <a:p>
            <a:pPr>
              <a:spcAft>
                <a:spcPts val="5400"/>
              </a:spcAft>
            </a:pPr>
            <a:r>
              <a:rPr lang="en-NO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Genetics of Rare Congenital Brain Diseases 	</a:t>
            </a:r>
          </a:p>
          <a:p>
            <a:pPr>
              <a:spcAft>
                <a:spcPts val="5400"/>
              </a:spcAft>
            </a:pPr>
            <a:r>
              <a:rPr lang="en-NO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Cancer Genome Variation</a:t>
            </a:r>
          </a:p>
          <a:p>
            <a:pPr>
              <a:spcAft>
                <a:spcPts val="5400"/>
              </a:spcAft>
            </a:pPr>
            <a:r>
              <a:rPr lang="en-GB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Genetics of Autoimmunity 	 </a:t>
            </a:r>
          </a:p>
          <a:p>
            <a:pPr>
              <a:spcAft>
                <a:spcPts val="5400"/>
              </a:spcAft>
            </a:pPr>
            <a:r>
              <a:rPr lang="en-GB" sz="2000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Genetics and Computational Biology</a:t>
            </a:r>
          </a:p>
        </p:txBody>
      </p:sp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5B6F2-A9E7-3219-73E8-28D20D46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532" y="4946210"/>
            <a:ext cx="588753" cy="971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043D2-508A-8A82-29AE-A48C535E7627}"/>
              </a:ext>
            </a:extLst>
          </p:cNvPr>
          <p:cNvSpPr txBox="1"/>
          <p:nvPr/>
        </p:nvSpPr>
        <p:spPr>
          <a:xfrm>
            <a:off x="6350940" y="2148509"/>
            <a:ext cx="4809749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Inherited Cancer 	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Genotype and Phenotype in Rare Disorders 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Bioinformatics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Digital Solutions for Genomic Medicine</a:t>
            </a:r>
            <a:endParaRPr kumimoji="0" lang="en-NO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3" name="Picture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38DCFF9A-F1D8-F30F-022E-62B3C54D3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107" y="3839515"/>
            <a:ext cx="588753" cy="1121813"/>
          </a:xfrm>
          <a:prstGeom prst="rect">
            <a:avLst/>
          </a:prstGeom>
        </p:spPr>
      </p:pic>
      <p:pic>
        <p:nvPicPr>
          <p:cNvPr id="15" name="Picture 1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C8C45B4-6D7A-A459-8A95-C0FE7C06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2684" y="2880147"/>
            <a:ext cx="588753" cy="974487"/>
          </a:xfrm>
          <a:prstGeom prst="rect">
            <a:avLst/>
          </a:prstGeom>
        </p:spPr>
      </p:pic>
      <p:pic>
        <p:nvPicPr>
          <p:cNvPr id="17" name="Picture 16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4C280C40-3C5C-C430-6564-F7699E53A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154" y="1841326"/>
            <a:ext cx="588753" cy="1053940"/>
          </a:xfrm>
          <a:prstGeom prst="rect">
            <a:avLst/>
          </a:prstGeom>
        </p:spPr>
      </p:pic>
      <p:pic>
        <p:nvPicPr>
          <p:cNvPr id="19" name="Picture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ACF2B62-41C8-777A-91F7-D11CBC4F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533" y="5846915"/>
            <a:ext cx="588753" cy="8937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35D451-0A08-405D-02C5-4A04D4ADB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741" y="4994444"/>
            <a:ext cx="588753" cy="845975"/>
          </a:xfrm>
          <a:prstGeom prst="rect">
            <a:avLst/>
          </a:prstGeom>
        </p:spPr>
      </p:pic>
      <p:pic>
        <p:nvPicPr>
          <p:cNvPr id="25" name="Picture 24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3A2BF00C-318C-8167-A839-4F61B4D5C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789" y="4101785"/>
            <a:ext cx="588752" cy="886163"/>
          </a:xfrm>
          <a:prstGeom prst="rect">
            <a:avLst/>
          </a:prstGeom>
        </p:spPr>
      </p:pic>
      <p:pic>
        <p:nvPicPr>
          <p:cNvPr id="27" name="Picture 2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2AFA812B-4BAD-3E6C-FE27-335EC13B6C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1302" y="2011514"/>
            <a:ext cx="588753" cy="939024"/>
          </a:xfrm>
          <a:prstGeom prst="rect">
            <a:avLst/>
          </a:prstGeom>
        </p:spPr>
      </p:pic>
      <p:pic>
        <p:nvPicPr>
          <p:cNvPr id="29" name="Picture 28" descr="A person with white hair&#10;&#10;Description automatically generated with low confidence">
            <a:extLst>
              <a:ext uri="{FF2B5EF4-FFF2-40B4-BE49-F238E27FC236}">
                <a16:creationId xmlns:a16="http://schemas.microsoft.com/office/drawing/2014/main" id="{4379BB09-C482-2BC5-605D-DCDAC87F1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4177" y="2957034"/>
            <a:ext cx="588753" cy="11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03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6593-5AC2-0FE7-20B4-185EE04E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4C89-B7EB-703C-A5B0-975F00155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72050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PROGRAMMING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The outline for BIO-M612 outlines a number of different algorithms we are going to explore, and the languages we will use to do this.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800" dirty="0">
                <a:latin typeface="+mj-lt"/>
              </a:rPr>
              <a:t>It is also important to</a:t>
            </a:r>
          </a:p>
        </p:txBody>
      </p:sp>
    </p:spTree>
    <p:extLst>
      <p:ext uri="{BB962C8B-B14F-4D97-AF65-F5344CB8AC3E}">
        <p14:creationId xmlns:p14="http://schemas.microsoft.com/office/powerpoint/2010/main" val="3927975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3E8F0F-DFF1-AFD1-3CCB-2DDFCC94DF77}"/>
              </a:ext>
            </a:extLst>
          </p:cNvPr>
          <p:cNvSpPr txBox="1"/>
          <p:nvPr/>
        </p:nvSpPr>
        <p:spPr>
          <a:xfrm>
            <a:off x="533400" y="772886"/>
            <a:ext cx="8316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lot of this class </a:t>
            </a:r>
          </a:p>
          <a:p>
            <a:r>
              <a:rPr lang="en-GB" dirty="0"/>
              <a:t>Focus on R, Python &amp; Java</a:t>
            </a:r>
          </a:p>
          <a:p>
            <a:r>
              <a:rPr lang="en-GB" dirty="0"/>
              <a:t>Most likely been exposed to R / Python, so we will start with Python, but then start looking at Java to examine some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2282315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6593-5AC2-0FE7-20B4-185EE04EB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A4C89-B7EB-703C-A5B0-975F00155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6259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Python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Package installation (Pip vs </a:t>
            </a:r>
            <a:r>
              <a:rPr lang="en-GB" sz="2800" dirty="0" err="1">
                <a:latin typeface="+mj-lt"/>
              </a:rPr>
              <a:t>Conda</a:t>
            </a:r>
            <a:r>
              <a:rPr lang="en-GB" sz="2800" dirty="0">
                <a:latin typeface="+mj-lt"/>
              </a:rPr>
              <a:t>)</a:t>
            </a:r>
          </a:p>
          <a:p>
            <a:r>
              <a:rPr lang="en-GB" sz="2800" dirty="0" err="1">
                <a:latin typeface="+mj-lt"/>
              </a:rPr>
              <a:t>Jupyter</a:t>
            </a:r>
            <a:r>
              <a:rPr lang="en-GB" sz="2800" dirty="0">
                <a:latin typeface="+mj-lt"/>
              </a:rPr>
              <a:t> Notebooks</a:t>
            </a:r>
          </a:p>
          <a:p>
            <a:r>
              <a:rPr lang="en-GB" sz="2800" dirty="0">
                <a:latin typeface="+mj-lt"/>
              </a:rPr>
              <a:t>Command Line </a:t>
            </a:r>
          </a:p>
          <a:p>
            <a:r>
              <a:rPr lang="en-GB" sz="2800" dirty="0">
                <a:latin typeface="+mj-lt"/>
              </a:rPr>
              <a:t>Virtual Environments</a:t>
            </a:r>
          </a:p>
          <a:p>
            <a:r>
              <a:rPr lang="en-GB" sz="2800" dirty="0">
                <a:latin typeface="+mj-lt"/>
              </a:rPr>
              <a:t>IDEs</a:t>
            </a:r>
          </a:p>
          <a:p>
            <a:r>
              <a:rPr lang="en-GB" sz="2800" dirty="0">
                <a:latin typeface="+mj-lt"/>
              </a:rPr>
              <a:t>Building your own packages</a:t>
            </a:r>
          </a:p>
        </p:txBody>
      </p:sp>
    </p:spTree>
    <p:extLst>
      <p:ext uri="{BB962C8B-B14F-4D97-AF65-F5344CB8AC3E}">
        <p14:creationId xmlns:p14="http://schemas.microsoft.com/office/powerpoint/2010/main" val="671839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Package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300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Package Installation: Pip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+mj-lt"/>
              </a:rPr>
              <a:t>Pip vs </a:t>
            </a:r>
            <a:r>
              <a:rPr lang="en-GB" sz="2800" b="1" dirty="0" err="1">
                <a:latin typeface="+mj-lt"/>
              </a:rPr>
              <a:t>Conda</a:t>
            </a:r>
            <a:endParaRPr lang="en-GB" sz="2800" b="1" dirty="0">
              <a:latin typeface="+mj-lt"/>
            </a:endParaRPr>
          </a:p>
          <a:p>
            <a:r>
              <a:rPr lang="en-GB" sz="2800" dirty="0">
                <a:latin typeface="+mj-lt"/>
              </a:rPr>
              <a:t>The major difference is that Pip packages only contain Python libraries</a:t>
            </a:r>
          </a:p>
          <a:p>
            <a:r>
              <a:rPr lang="en-GB" sz="2800" dirty="0" err="1">
                <a:latin typeface="+mj-lt"/>
              </a:rPr>
              <a:t>Conda</a:t>
            </a:r>
            <a:r>
              <a:rPr lang="en-GB" sz="2800" dirty="0">
                <a:latin typeface="+mj-lt"/>
              </a:rPr>
              <a:t> packages can contain other stuff (such as C/C++ libraries)</a:t>
            </a:r>
          </a:p>
          <a:p>
            <a:endParaRPr lang="en-GB" sz="2800" dirty="0">
              <a:latin typeface="+mj-lt"/>
            </a:endParaRP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pip list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   Version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 -------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pip        23.0.1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setuptools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47.1.0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DBAEE-2BEA-4241-ABE4-EF58D29806D0}"/>
              </a:ext>
            </a:extLst>
          </p:cNvPr>
          <p:cNvSpPr txBox="1"/>
          <p:nvPr/>
        </p:nvSpPr>
        <p:spPr>
          <a:xfrm>
            <a:off x="5840186" y="2681799"/>
            <a:ext cx="621574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NO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numpy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Collecting numpy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Using cached numpy-1.24.2-cp38-cp38-macosx_10_9_x86_64.whl (19.8 MB)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collected packages: numpy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Successfully installed numpy-1.24.2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(empty) (base) MacBook-Pro-2:python simonray$ </a:t>
            </a:r>
            <a:r>
              <a:rPr lang="en-NO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pip list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Package    Version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 -------</a:t>
            </a:r>
          </a:p>
          <a:p>
            <a:r>
              <a:rPr lang="en-NO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      1.24.2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pip        23.0.1</a:t>
            </a:r>
          </a:p>
          <a:p>
            <a:r>
              <a:rPr lang="e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setuptools 47.1.0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213D029-BCD3-5AD5-5727-3792E080DF62}"/>
              </a:ext>
            </a:extLst>
          </p:cNvPr>
          <p:cNvSpPr/>
          <p:nvPr/>
        </p:nvSpPr>
        <p:spPr>
          <a:xfrm>
            <a:off x="4343400" y="3254829"/>
            <a:ext cx="729343" cy="827314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02F4772-D6D4-18D2-C127-9871196A5293}"/>
              </a:ext>
            </a:extLst>
          </p:cNvPr>
          <p:cNvSpPr/>
          <p:nvPr/>
        </p:nvSpPr>
        <p:spPr>
          <a:xfrm>
            <a:off x="1741118" y="2743200"/>
            <a:ext cx="576197" cy="513567"/>
          </a:xfrm>
          <a:custGeom>
            <a:avLst/>
            <a:gdLst>
              <a:gd name="connsiteX0" fmla="*/ 0 w 576197"/>
              <a:gd name="connsiteY0" fmla="*/ 100208 h 513567"/>
              <a:gd name="connsiteX1" fmla="*/ 0 w 576197"/>
              <a:gd name="connsiteY1" fmla="*/ 100208 h 513567"/>
              <a:gd name="connsiteX2" fmla="*/ 12526 w 576197"/>
              <a:gd name="connsiteY2" fmla="*/ 363255 h 513567"/>
              <a:gd name="connsiteX3" fmla="*/ 25052 w 576197"/>
              <a:gd name="connsiteY3" fmla="*/ 400833 h 513567"/>
              <a:gd name="connsiteX4" fmla="*/ 125260 w 576197"/>
              <a:gd name="connsiteY4" fmla="*/ 488515 h 513567"/>
              <a:gd name="connsiteX5" fmla="*/ 200416 w 576197"/>
              <a:gd name="connsiteY5" fmla="*/ 513567 h 513567"/>
              <a:gd name="connsiteX6" fmla="*/ 425885 w 576197"/>
              <a:gd name="connsiteY6" fmla="*/ 501041 h 513567"/>
              <a:gd name="connsiteX7" fmla="*/ 501041 w 576197"/>
              <a:gd name="connsiteY7" fmla="*/ 475989 h 513567"/>
              <a:gd name="connsiteX8" fmla="*/ 563671 w 576197"/>
              <a:gd name="connsiteY8" fmla="*/ 363255 h 513567"/>
              <a:gd name="connsiteX9" fmla="*/ 576197 w 576197"/>
              <a:gd name="connsiteY9" fmla="*/ 288099 h 513567"/>
              <a:gd name="connsiteX10" fmla="*/ 551145 w 576197"/>
              <a:gd name="connsiteY10" fmla="*/ 87682 h 513567"/>
              <a:gd name="connsiteX11" fmla="*/ 526093 w 576197"/>
              <a:gd name="connsiteY11" fmla="*/ 50104 h 513567"/>
              <a:gd name="connsiteX12" fmla="*/ 488515 w 576197"/>
              <a:gd name="connsiteY12" fmla="*/ 25052 h 513567"/>
              <a:gd name="connsiteX13" fmla="*/ 400833 w 576197"/>
              <a:gd name="connsiteY13" fmla="*/ 0 h 513567"/>
              <a:gd name="connsiteX14" fmla="*/ 150312 w 576197"/>
              <a:gd name="connsiteY14" fmla="*/ 25052 h 513567"/>
              <a:gd name="connsiteX15" fmla="*/ 75156 w 576197"/>
              <a:gd name="connsiteY15" fmla="*/ 50104 h 513567"/>
              <a:gd name="connsiteX16" fmla="*/ 37578 w 576197"/>
              <a:gd name="connsiteY16" fmla="*/ 75156 h 513567"/>
              <a:gd name="connsiteX17" fmla="*/ 0 w 576197"/>
              <a:gd name="connsiteY17" fmla="*/ 100208 h 513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76197" h="513567">
                <a:moveTo>
                  <a:pt x="0" y="100208"/>
                </a:moveTo>
                <a:lnTo>
                  <a:pt x="0" y="100208"/>
                </a:lnTo>
                <a:cubicBezTo>
                  <a:pt x="4175" y="187890"/>
                  <a:pt x="5236" y="275777"/>
                  <a:pt x="12526" y="363255"/>
                </a:cubicBezTo>
                <a:cubicBezTo>
                  <a:pt x="13622" y="376413"/>
                  <a:pt x="19147" y="389023"/>
                  <a:pt x="25052" y="400833"/>
                </a:cubicBezTo>
                <a:cubicBezTo>
                  <a:pt x="45511" y="441751"/>
                  <a:pt x="80166" y="473484"/>
                  <a:pt x="125260" y="488515"/>
                </a:cubicBezTo>
                <a:lnTo>
                  <a:pt x="200416" y="513567"/>
                </a:lnTo>
                <a:cubicBezTo>
                  <a:pt x="275572" y="509392"/>
                  <a:pt x="351194" y="510377"/>
                  <a:pt x="425885" y="501041"/>
                </a:cubicBezTo>
                <a:cubicBezTo>
                  <a:pt x="452088" y="497766"/>
                  <a:pt x="501041" y="475989"/>
                  <a:pt x="501041" y="475989"/>
                </a:cubicBezTo>
                <a:cubicBezTo>
                  <a:pt x="533331" y="427554"/>
                  <a:pt x="552647" y="412861"/>
                  <a:pt x="563671" y="363255"/>
                </a:cubicBezTo>
                <a:cubicBezTo>
                  <a:pt x="569181" y="338462"/>
                  <a:pt x="572022" y="313151"/>
                  <a:pt x="576197" y="288099"/>
                </a:cubicBezTo>
                <a:cubicBezTo>
                  <a:pt x="573806" y="257019"/>
                  <a:pt x="578183" y="141757"/>
                  <a:pt x="551145" y="87682"/>
                </a:cubicBezTo>
                <a:cubicBezTo>
                  <a:pt x="544412" y="74217"/>
                  <a:pt x="536738" y="60749"/>
                  <a:pt x="526093" y="50104"/>
                </a:cubicBezTo>
                <a:cubicBezTo>
                  <a:pt x="515448" y="39459"/>
                  <a:pt x="501980" y="31785"/>
                  <a:pt x="488515" y="25052"/>
                </a:cubicBezTo>
                <a:cubicBezTo>
                  <a:pt x="470545" y="16067"/>
                  <a:pt x="416886" y="4013"/>
                  <a:pt x="400833" y="0"/>
                </a:cubicBezTo>
                <a:cubicBezTo>
                  <a:pt x="277402" y="7714"/>
                  <a:pt x="241134" y="-2195"/>
                  <a:pt x="150312" y="25052"/>
                </a:cubicBezTo>
                <a:cubicBezTo>
                  <a:pt x="125019" y="32640"/>
                  <a:pt x="97128" y="35456"/>
                  <a:pt x="75156" y="50104"/>
                </a:cubicBezTo>
                <a:lnTo>
                  <a:pt x="37578" y="75156"/>
                </a:lnTo>
                <a:cubicBezTo>
                  <a:pt x="10210" y="116208"/>
                  <a:pt x="6263" y="96033"/>
                  <a:pt x="0" y="100208"/>
                </a:cubicBezTo>
                <a:close/>
              </a:path>
            </a:pathLst>
          </a:cu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808002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Package Installation: Pip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latin typeface="+mj-lt"/>
              </a:rPr>
              <a:t>requirement.txt</a:t>
            </a:r>
            <a:endParaRPr lang="en-GB" sz="28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We can also specify a list of pip packages in a file - this is also useful when building Docker images (more on that later)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-r empty0/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Collecting pandas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collected packages: ...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Successfully installed contourpy-1.0.7 ... six-1.16.0 zipp-3.15.0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A5820-C157-FC49-0424-3B50546A3C39}"/>
              </a:ext>
            </a:extLst>
          </p:cNvPr>
          <p:cNvSpPr txBox="1"/>
          <p:nvPr/>
        </p:nvSpPr>
        <p:spPr>
          <a:xfrm>
            <a:off x="7930242" y="2104186"/>
            <a:ext cx="3967844" cy="4524315"/>
          </a:xfrm>
          <a:prstGeom prst="rect">
            <a:avLst/>
          </a:prstGeom>
          <a:solidFill>
            <a:schemeClr val="bg1">
              <a:alpha val="87321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NO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pip list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Package             Version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 -------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contourpy           1.0.7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cycler              0.11.0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fonttools           4.39.3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importlib-resources 5.12.0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pip                 23.0.1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pyparsing           3.0.9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python-dateutil     2.8.2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pytz                2023.3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setuptools          47.1.0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six                 1.16.0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zipp                3.15.0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87B7DD3-3156-4C5E-850F-4E27C47234ED}"/>
              </a:ext>
            </a:extLst>
          </p:cNvPr>
          <p:cNvSpPr/>
          <p:nvPr/>
        </p:nvSpPr>
        <p:spPr>
          <a:xfrm>
            <a:off x="6898709" y="5346675"/>
            <a:ext cx="729343" cy="827314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28008-5D65-BEBE-865B-FD7E9037FFC5}"/>
              </a:ext>
            </a:extLst>
          </p:cNvPr>
          <p:cNvSpPr txBox="1"/>
          <p:nvPr/>
        </p:nvSpPr>
        <p:spPr>
          <a:xfrm>
            <a:off x="494779" y="5777722"/>
            <a:ext cx="62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000" dirty="0">
                <a:latin typeface="+mj-lt"/>
              </a:rPr>
              <a:t>You can read more about requirement files </a:t>
            </a:r>
            <a:r>
              <a:rPr lang="en-NO" sz="2000" dirty="0">
                <a:latin typeface="+mj-lt"/>
                <a:hlinkClick r:id="rId2"/>
              </a:rPr>
              <a:t>here</a:t>
            </a:r>
            <a:endParaRPr lang="en-NO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634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Jupyter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jupyter.org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/install</a:t>
            </a:r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908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Command Line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49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CF7C-807F-6E3B-3B1C-D5AE3A97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O" dirty="0"/>
              <a:t>Evolution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1C786-423C-8A33-1746-9521AE8F1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261373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 Virtual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683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IDEs and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336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Building Your Own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68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Package Installation: Pip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b="1" dirty="0">
              <a:latin typeface="+mj-lt"/>
            </a:endParaRPr>
          </a:p>
          <a:p>
            <a:r>
              <a:rPr lang="en-GB" sz="2800" b="1" dirty="0" err="1">
                <a:latin typeface="+mj-lt"/>
              </a:rPr>
              <a:t>requirement.txt</a:t>
            </a:r>
            <a:endParaRPr lang="en-GB" sz="2800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GB" sz="2800" dirty="0">
                <a:latin typeface="+mj-lt"/>
              </a:rPr>
              <a:t>We can also specify a list of pip packages in a file - this is also useful when building Docker images (more on that later)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GB" sz="2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-r empty0/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requirements.txt</a:t>
            </a:r>
            <a:endParaRPr lang="en-GB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Collecting pandas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Installing collected packages: ...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Successfully installed contourpy-1.0.7 ... six-1.16.0 zipp-3.15.0</a:t>
            </a:r>
          </a:p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A5820-C157-FC49-0424-3B50546A3C39}"/>
              </a:ext>
            </a:extLst>
          </p:cNvPr>
          <p:cNvSpPr txBox="1"/>
          <p:nvPr/>
        </p:nvSpPr>
        <p:spPr>
          <a:xfrm>
            <a:off x="7930242" y="2104186"/>
            <a:ext cx="3967844" cy="4524315"/>
          </a:xfrm>
          <a:prstGeom prst="rect">
            <a:avLst/>
          </a:prstGeom>
          <a:solidFill>
            <a:schemeClr val="bg1">
              <a:alpha val="87321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NO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 -m pip list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Package             Version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 -------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contourpy           1.0.7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cycler              0.11.0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fonttools           4.39.3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importlib-resources 5.12.0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   .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pip                 23.0.1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pyparsing           3.0.9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python-dateutil     2.8.2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pytz                2023.3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setuptools          47.1.0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six                 1.16.0</a:t>
            </a:r>
          </a:p>
          <a:p>
            <a:r>
              <a:rPr lang="en-NO" dirty="0">
                <a:latin typeface="Courier New" panose="02070309020205020404" pitchFamily="49" charset="0"/>
                <a:cs typeface="Courier New" panose="02070309020205020404" pitchFamily="49" charset="0"/>
              </a:rPr>
              <a:t>zipp                3.15.0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87B7DD3-3156-4C5E-850F-4E27C47234ED}"/>
              </a:ext>
            </a:extLst>
          </p:cNvPr>
          <p:cNvSpPr/>
          <p:nvPr/>
        </p:nvSpPr>
        <p:spPr>
          <a:xfrm>
            <a:off x="6898709" y="5346675"/>
            <a:ext cx="729343" cy="827314"/>
          </a:xfrm>
          <a:prstGeom prst="rightArrow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D28008-5D65-BEBE-865B-FD7E9037FFC5}"/>
              </a:ext>
            </a:extLst>
          </p:cNvPr>
          <p:cNvSpPr txBox="1"/>
          <p:nvPr/>
        </p:nvSpPr>
        <p:spPr>
          <a:xfrm>
            <a:off x="494779" y="5777722"/>
            <a:ext cx="6225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sz="2000" dirty="0">
                <a:latin typeface="+mj-lt"/>
              </a:rPr>
              <a:t>You can read more about requirement files </a:t>
            </a:r>
            <a:r>
              <a:rPr lang="en-NO" sz="2000" dirty="0">
                <a:latin typeface="+mj-lt"/>
                <a:hlinkClick r:id="rId2"/>
              </a:rPr>
              <a:t>here</a:t>
            </a:r>
            <a:endParaRPr lang="en-NO" sz="20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1E783-EE6C-6699-ACC9-22F9AFB455AF}"/>
              </a:ext>
            </a:extLst>
          </p:cNvPr>
          <p:cNvSpPr txBox="1"/>
          <p:nvPr/>
        </p:nvSpPr>
        <p:spPr>
          <a:xfrm>
            <a:off x="394569" y="929437"/>
            <a:ext cx="839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>
                <a:hlinkClick r:id="rId3"/>
              </a:rPr>
              <a:t>https://packaging.python.org/en/latest/tutorials/packaging-projects/</a:t>
            </a:r>
            <a:r>
              <a:rPr lang="en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61846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C0F0-3B44-A166-0FAD-0ABA6910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Debugging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41E7D-71B4-955B-0B51-9D8C74764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5603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GC Calculation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60629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D9E758-25C2-C4BE-7BF0-E8A5110F8F3B}"/>
              </a:ext>
            </a:extLst>
          </p:cNvPr>
          <p:cNvSpPr txBox="1"/>
          <p:nvPr/>
        </p:nvSpPr>
        <p:spPr>
          <a:xfrm>
            <a:off x="620485" y="424542"/>
            <a:ext cx="10428515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dirty="0">
                <a:latin typeface="+mj-lt"/>
              </a:rPr>
              <a:t>We are going to work with the code and data in the folder</a:t>
            </a:r>
            <a:endParaRPr lang="en-NO" sz="2400" dirty="0">
              <a:latin typeface="+mj-lt"/>
            </a:endParaRPr>
          </a:p>
          <a:p>
            <a:r>
              <a:rPr lang="en-NO" sz="1400" dirty="0">
                <a:solidFill>
                  <a:srgbClr val="0070C0"/>
                </a:solidFill>
                <a:latin typeface="Andale Mono" panose="020B0509000000000004" pitchFamily="49" charset="0"/>
              </a:rPr>
              <a:t> </a:t>
            </a:r>
            <a:r>
              <a:rPr lang="en-NO" sz="1400" dirty="0">
                <a:solidFill>
                  <a:srgbClr val="7030A0"/>
                </a:solidFill>
                <a:latin typeface="Andale Mono" panose="020B0509000000000004" pitchFamily="49" charset="0"/>
              </a:rPr>
              <a:t>..</a:t>
            </a:r>
            <a:r>
              <a:rPr lang="en-GB" sz="1400" dirty="0">
                <a:solidFill>
                  <a:srgbClr val="7030A0"/>
                </a:solidFill>
                <a:latin typeface="Andale Mono" panose="020B0509000000000004" pitchFamily="49" charset="0"/>
              </a:rPr>
              <a:t>/BINF_M612/day1/</a:t>
            </a:r>
            <a:r>
              <a:rPr lang="en-GB" sz="1400" dirty="0" err="1">
                <a:solidFill>
                  <a:srgbClr val="7030A0"/>
                </a:solidFill>
                <a:latin typeface="Andale Mono" panose="020B0509000000000004" pitchFamily="49" charset="0"/>
              </a:rPr>
              <a:t>GCCalculation</a:t>
            </a:r>
            <a:r>
              <a:rPr lang="en-GB" sz="1400" dirty="0">
                <a:solidFill>
                  <a:srgbClr val="7030A0"/>
                </a:solidFill>
                <a:latin typeface="Andale Mono" panose="020B0509000000000004" pitchFamily="49" charset="0"/>
              </a:rPr>
              <a:t>/software</a:t>
            </a:r>
          </a:p>
          <a:p>
            <a:endParaRPr lang="en-GB" dirty="0">
              <a:solidFill>
                <a:srgbClr val="0070C0"/>
              </a:solidFill>
              <a:latin typeface="Andale Mono" panose="020B0509000000000004" pitchFamily="49" charset="0"/>
            </a:endParaRPr>
          </a:p>
          <a:p>
            <a:pPr>
              <a:spcAft>
                <a:spcPts val="600"/>
              </a:spcAft>
            </a:pPr>
            <a:r>
              <a:rPr lang="en-NO" sz="2000" dirty="0">
                <a:latin typeface="+mj-lt"/>
              </a:rPr>
              <a:t>This folder contains two java files </a:t>
            </a:r>
            <a:r>
              <a:rPr lang="en-GB" dirty="0" err="1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CalcGC.jar</a:t>
            </a:r>
            <a:r>
              <a:rPr lang="en-GB" sz="2000" dirty="0">
                <a:solidFill>
                  <a:srgbClr val="7030A0"/>
                </a:solidFill>
                <a:latin typeface="+mj-lt"/>
              </a:rPr>
              <a:t> </a:t>
            </a:r>
            <a:r>
              <a:rPr lang="en-GB" sz="2000" dirty="0">
                <a:latin typeface="+mj-lt"/>
              </a:rPr>
              <a:t>and </a:t>
            </a:r>
            <a:r>
              <a:rPr lang="en-GB" dirty="0" err="1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GCCalc.jar</a:t>
            </a:r>
            <a:endParaRPr lang="en-GB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spcAft>
                <a:spcPts val="600"/>
              </a:spcAft>
            </a:pPr>
            <a:r>
              <a:rPr lang="en-NO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They both calculate average GC content for an input file of fasta sequences</a:t>
            </a:r>
          </a:p>
          <a:p>
            <a:pPr>
              <a:spcAft>
                <a:spcPts val="600"/>
              </a:spcAft>
            </a:pPr>
            <a:r>
              <a:rPr lang="en-NO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We can find out how to run the program by typing</a:t>
            </a:r>
          </a:p>
          <a:p>
            <a:r>
              <a:rPr lang="en-GB" sz="14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 -jar day1/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GCcalc.jar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A3318-8496-F8F0-1709-73A97248253A}"/>
              </a:ext>
            </a:extLst>
          </p:cNvPr>
          <p:cNvSpPr txBox="1"/>
          <p:nvPr/>
        </p:nvSpPr>
        <p:spPr>
          <a:xfrm>
            <a:off x="0" y="6487887"/>
            <a:ext cx="12192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NO" dirty="0">
                <a:solidFill>
                  <a:schemeClr val="bg1"/>
                </a:solidFill>
              </a:rPr>
              <a:t>DEBUGGING: 										GC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96A74-58CB-F632-35F0-B02EC3F42CA3}"/>
              </a:ext>
            </a:extLst>
          </p:cNvPr>
          <p:cNvSpPr txBox="1"/>
          <p:nvPr/>
        </p:nvSpPr>
        <p:spPr>
          <a:xfrm>
            <a:off x="819150" y="2731957"/>
            <a:ext cx="94896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initializing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parse arguments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=======================================================================\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 :                                                           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|    Java code to calculate GC percentage in a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file              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=======================================================================\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usage: command line options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-f,--sequence file &lt;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arg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  sequence file in FASTA format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-h,--help                  view help</a:t>
            </a:r>
            <a:endParaRPr kumimoji="0" lang="en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A6B487-0454-279C-CA35-3B5186777BD6}"/>
              </a:ext>
            </a:extLst>
          </p:cNvPr>
          <p:cNvSpPr txBox="1"/>
          <p:nvPr/>
        </p:nvSpPr>
        <p:spPr>
          <a:xfrm>
            <a:off x="666748" y="5056805"/>
            <a:ext cx="1049110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S</a:t>
            </a:r>
            <a:r>
              <a:rPr lang="en-NO" sz="18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o, we just need to specify a fasta file.  Let’s start with the file </a:t>
            </a:r>
            <a:r>
              <a:rPr lang="en-GB" sz="1400" dirty="0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day1/</a:t>
            </a:r>
            <a:r>
              <a:rPr lang="en-GB" sz="1400" dirty="0" err="1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sz="1400" dirty="0" err="1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GCtest.fa</a:t>
            </a:r>
            <a:r>
              <a:rPr lang="en-NO" sz="1400" dirty="0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GB" dirty="0">
                <a:latin typeface="+mj-lt"/>
              </a:rPr>
              <a:t>(This corresponds to an alignment of sequences for the 3’UTR of the </a:t>
            </a:r>
            <a:r>
              <a:rPr lang="en-GB" b="1" dirty="0">
                <a:latin typeface="+mj-lt"/>
              </a:rPr>
              <a:t>Lysine Methyltransferase 5B </a:t>
            </a:r>
            <a:r>
              <a:rPr lang="en-GB" dirty="0">
                <a:latin typeface="+mj-lt"/>
              </a:rPr>
              <a:t>gene)</a:t>
            </a:r>
            <a:endParaRPr lang="en-NO" sz="18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871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D9E758-25C2-C4BE-7BF0-E8A5110F8F3B}"/>
              </a:ext>
            </a:extLst>
          </p:cNvPr>
          <p:cNvSpPr txBox="1"/>
          <p:nvPr/>
        </p:nvSpPr>
        <p:spPr>
          <a:xfrm>
            <a:off x="620485" y="424542"/>
            <a:ext cx="1042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We’ve tried with a small test dataset. Let’s repeat with a real one.</a:t>
            </a:r>
            <a:endParaRPr lang="en-GB" sz="1600" dirty="0">
              <a:solidFill>
                <a:srgbClr val="7030A0"/>
              </a:solidFill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 -jar day1/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GCCalc.jar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-f day1/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GCtest.fa</a:t>
            </a:r>
            <a:endParaRPr lang="en-GB" sz="1400" dirty="0">
              <a:solidFill>
                <a:srgbClr val="0070C0"/>
              </a:solidFill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A3318-8496-F8F0-1709-73A97248253A}"/>
              </a:ext>
            </a:extLst>
          </p:cNvPr>
          <p:cNvSpPr txBox="1"/>
          <p:nvPr/>
        </p:nvSpPr>
        <p:spPr>
          <a:xfrm>
            <a:off x="0" y="6487887"/>
            <a:ext cx="12192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NO" dirty="0">
                <a:solidFill>
                  <a:schemeClr val="bg1"/>
                </a:solidFill>
              </a:rPr>
              <a:t>DEBUGGING: 										GC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96A74-58CB-F632-35F0-B02EC3F42CA3}"/>
              </a:ext>
            </a:extLst>
          </p:cNvPr>
          <p:cNvSpPr txBox="1"/>
          <p:nvPr/>
        </p:nvSpPr>
        <p:spPr>
          <a:xfrm>
            <a:off x="710292" y="1295043"/>
            <a:ext cx="94896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initializing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parse arguments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 file is &lt;day1/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/data/ENSG00000110066___ENST00000441488___2___KMT5B__uniq_aln.fa&gt;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&lt;16&gt; sequences from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 GC value of all sequences is &lt;43.35%&gt;</a:t>
            </a:r>
            <a:endParaRPr kumimoji="0" lang="en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828FA-5A9F-F3ED-1375-596656A2FDCA}"/>
              </a:ext>
            </a:extLst>
          </p:cNvPr>
          <p:cNvSpPr txBox="1"/>
          <p:nvPr/>
        </p:nvSpPr>
        <p:spPr>
          <a:xfrm>
            <a:off x="664027" y="2993571"/>
            <a:ext cx="10428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And repeat using </a:t>
            </a:r>
            <a:r>
              <a:rPr kumimoji="0" lang="en-GB" sz="1600" b="0" i="0" u="none" strike="noStrike" kern="1200" cap="none" spc="0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ndale Mono" panose="020B0509000000000004" pitchFamily="49" charset="0"/>
                <a:ea typeface="+mn-ea"/>
                <a:cs typeface="+mn-cs"/>
              </a:rPr>
              <a:t>CalcGC.jar</a:t>
            </a:r>
            <a:endParaRPr lang="en-GB" sz="20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400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 -jar day1/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/software/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CalcGC.jar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-f day1/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lang="en-GB" sz="1400" dirty="0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</a:t>
            </a:r>
            <a:r>
              <a:rPr lang="en-GB" sz="1400" dirty="0" err="1">
                <a:solidFill>
                  <a:srgbClr val="0070C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GCtest.fa</a:t>
            </a:r>
            <a:endParaRPr lang="en-GB" sz="1400" dirty="0">
              <a:solidFill>
                <a:srgbClr val="0070C0"/>
              </a:solidFill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D9304-3F8F-030A-B4BD-6AABAC8FC6DD}"/>
              </a:ext>
            </a:extLst>
          </p:cNvPr>
          <p:cNvSpPr txBox="1"/>
          <p:nvPr/>
        </p:nvSpPr>
        <p:spPr>
          <a:xfrm>
            <a:off x="742949" y="3885843"/>
            <a:ext cx="94896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initializing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parse arguments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fasta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input file is &lt;day1/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GCCalculation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/data/ENSG00000110066___ENST00000441488___2___KMT5B__uniq_aln.fa&gt;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&lt;16&gt; sequences from file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average GC value of all sequences is &lt;43.35%&gt;</a:t>
            </a:r>
            <a:endParaRPr kumimoji="0" lang="en-NO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93C7F8-745E-E7FC-0263-1795BB2F9E3E}"/>
              </a:ext>
            </a:extLst>
          </p:cNvPr>
          <p:cNvSpPr txBox="1"/>
          <p:nvPr/>
        </p:nvSpPr>
        <p:spPr>
          <a:xfrm>
            <a:off x="609599" y="5802085"/>
            <a:ext cx="10428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+mj-lt"/>
              </a:rPr>
              <a:t>So, two programs give the same results, which is encouraging</a:t>
            </a:r>
            <a:endParaRPr lang="en-GB" sz="200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40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D9E758-25C2-C4BE-7BF0-E8A5110F8F3B}"/>
              </a:ext>
            </a:extLst>
          </p:cNvPr>
          <p:cNvSpPr txBox="1"/>
          <p:nvPr/>
        </p:nvSpPr>
        <p:spPr>
          <a:xfrm>
            <a:off x="620485" y="424542"/>
            <a:ext cx="10428515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j-lt"/>
              </a:rPr>
              <a:t>We’ve checked the programs using a simple test dataset. Now let’s use a real one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The data folder also contains a file called </a:t>
            </a:r>
            <a:r>
              <a:rPr lang="en-GB" dirty="0" err="1">
                <a:solidFill>
                  <a:srgbClr val="7030A0"/>
                </a:solidFill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mature.fa</a:t>
            </a:r>
            <a:endParaRPr lang="en-GB" dirty="0">
              <a:solidFill>
                <a:srgbClr val="7030A0"/>
              </a:solidFill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+mj-lt"/>
              </a:rPr>
              <a:t>This is a file containing all mature sequences (i.e., miRNAs) in </a:t>
            </a:r>
            <a:r>
              <a:rPr lang="en-GB" sz="2000" b="1" dirty="0">
                <a:latin typeface="+mj-lt"/>
              </a:rPr>
              <a:t>miRBase v22.1</a:t>
            </a:r>
          </a:p>
          <a:p>
            <a:r>
              <a:rPr lang="en-GB" sz="2000" dirty="0">
                <a:latin typeface="+mj-lt"/>
              </a:rPr>
              <a:t>Task:</a:t>
            </a:r>
          </a:p>
          <a:p>
            <a:r>
              <a:rPr lang="en-GB" sz="2000" dirty="0">
                <a:latin typeface="+mj-lt"/>
              </a:rPr>
              <a:t>calculate the GC content of </a:t>
            </a:r>
            <a:r>
              <a:rPr lang="en-GB" sz="2000" b="1" dirty="0">
                <a:latin typeface="+mj-lt"/>
              </a:rPr>
              <a:t>human</a:t>
            </a:r>
            <a:r>
              <a:rPr lang="en-GB" sz="2000" dirty="0">
                <a:latin typeface="+mj-lt"/>
              </a:rPr>
              <a:t> miRNAs and compare to the GC content of </a:t>
            </a:r>
            <a:r>
              <a:rPr lang="en-GB" sz="2000" b="1" dirty="0">
                <a:latin typeface="+mj-lt"/>
              </a:rPr>
              <a:t>mouse</a:t>
            </a:r>
            <a:r>
              <a:rPr lang="en-GB" sz="2000" dirty="0">
                <a:latin typeface="+mj-lt"/>
              </a:rPr>
              <a:t> miRNAs</a:t>
            </a:r>
          </a:p>
          <a:p>
            <a:endParaRPr lang="en-GB" sz="2000" dirty="0">
              <a:solidFill>
                <a:srgbClr val="7030A0"/>
              </a:solidFill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Hint, use </a:t>
            </a:r>
            <a:r>
              <a:rPr lang="en-GB" b="1" dirty="0">
                <a:latin typeface="Andale Mono" panose="020B0509000000000004" pitchFamily="49" charset="0"/>
                <a:ea typeface="Menlo" panose="020B0609030804020204" pitchFamily="49" charset="0"/>
                <a:cs typeface="Menlo" panose="020B0609030804020204" pitchFamily="49" charset="0"/>
              </a:rPr>
              <a:t>grep</a:t>
            </a:r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 to grab the human and mouse sequences and write them to separate files</a:t>
            </a:r>
          </a:p>
          <a:p>
            <a:endParaRPr lang="en-GB" sz="2000" dirty="0">
              <a:latin typeface="+mj-lt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How many human and mouse miRNAs are there?</a:t>
            </a:r>
          </a:p>
          <a:p>
            <a:r>
              <a:rPr lang="en-GB" sz="2000" dirty="0">
                <a:latin typeface="+mj-lt"/>
                <a:ea typeface="Menlo" panose="020B0609030804020204" pitchFamily="49" charset="0"/>
                <a:cs typeface="Menlo" panose="020B0609030804020204" pitchFamily="49" charset="0"/>
              </a:rPr>
              <a:t>What is the respective GC content for each species?</a:t>
            </a:r>
            <a:endParaRPr lang="en-GB" sz="2000" dirty="0">
              <a:latin typeface="Andale Mono" panose="020B05090000000000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1A3318-8496-F8F0-1709-73A97248253A}"/>
              </a:ext>
            </a:extLst>
          </p:cNvPr>
          <p:cNvSpPr txBox="1"/>
          <p:nvPr/>
        </p:nvSpPr>
        <p:spPr>
          <a:xfrm>
            <a:off x="0" y="6487887"/>
            <a:ext cx="12192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NO" dirty="0">
                <a:solidFill>
                  <a:schemeClr val="bg1"/>
                </a:solidFill>
              </a:rPr>
              <a:t>DEBUGGING: 										GC CALCULATION</a:t>
            </a:r>
          </a:p>
        </p:txBody>
      </p:sp>
    </p:spTree>
    <p:extLst>
      <p:ext uri="{BB962C8B-B14F-4D97-AF65-F5344CB8AC3E}">
        <p14:creationId xmlns:p14="http://schemas.microsoft.com/office/powerpoint/2010/main" val="41814397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Debugging the GC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8908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6E22A-0EAD-3CCA-6267-0DA1C91A3948}"/>
              </a:ext>
            </a:extLst>
          </p:cNvPr>
          <p:cNvSpPr txBox="1"/>
          <p:nvPr/>
        </p:nvSpPr>
        <p:spPr>
          <a:xfrm>
            <a:off x="1231633" y="693997"/>
            <a:ext cx="9846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</a:rPr>
              <a:t>How do systems evolve in response to external influences?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641C8-A70B-A6A1-4128-36935981C597}"/>
              </a:ext>
            </a:extLst>
          </p:cNvPr>
          <p:cNvSpPr txBox="1"/>
          <p:nvPr/>
        </p:nvSpPr>
        <p:spPr>
          <a:xfrm>
            <a:off x="174661" y="74873"/>
            <a:ext cx="3300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Research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5A2D4B-77F4-3174-735E-63ED3AC2D32B}"/>
              </a:ext>
            </a:extLst>
          </p:cNvPr>
          <p:cNvSpPr txBox="1">
            <a:spLocks noChangeAspect="1"/>
          </p:cNvSpPr>
          <p:nvPr/>
        </p:nvSpPr>
        <p:spPr>
          <a:xfrm>
            <a:off x="3916824" y="1822906"/>
            <a:ext cx="1800000" cy="180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53975">
            <a:solidFill>
              <a:srgbClr val="00B0F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Infectious Disease:</a:t>
            </a:r>
          </a:p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Virus Evolution and 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A3945-0427-96A6-2256-2671955D1F74}"/>
              </a:ext>
            </a:extLst>
          </p:cNvPr>
          <p:cNvSpPr txBox="1">
            <a:spLocks noChangeAspect="1"/>
          </p:cNvSpPr>
          <p:nvPr/>
        </p:nvSpPr>
        <p:spPr>
          <a:xfrm>
            <a:off x="6650574" y="1822906"/>
            <a:ext cx="1800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3975">
            <a:solidFill>
              <a:srgbClr val="00B05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Non-Coding Genome and Ethnicity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63CC5-7597-589B-3866-E5DD7D8515BB}"/>
              </a:ext>
            </a:extLst>
          </p:cNvPr>
          <p:cNvSpPr txBox="1">
            <a:spLocks noChangeAspect="1"/>
          </p:cNvSpPr>
          <p:nvPr/>
        </p:nvSpPr>
        <p:spPr>
          <a:xfrm>
            <a:off x="3916824" y="4328112"/>
            <a:ext cx="1800000" cy="180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53975">
            <a:solidFill>
              <a:srgbClr val="FFC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Bias in Scientific Publishing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8C4AED-7D32-C28E-D5E3-2B26C540A75A}"/>
              </a:ext>
            </a:extLst>
          </p:cNvPr>
          <p:cNvSpPr txBox="1">
            <a:spLocks noChangeAspect="1"/>
          </p:cNvSpPr>
          <p:nvPr/>
        </p:nvSpPr>
        <p:spPr>
          <a:xfrm>
            <a:off x="6650574" y="4328112"/>
            <a:ext cx="1800000" cy="18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3975">
            <a:solidFill>
              <a:schemeClr val="accent2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2008405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FE19D-2AF0-B07E-945F-9E1D464145B6}"/>
              </a:ext>
            </a:extLst>
          </p:cNvPr>
          <p:cNvSpPr txBox="1"/>
          <p:nvPr/>
        </p:nvSpPr>
        <p:spPr>
          <a:xfrm>
            <a:off x="286440" y="1001486"/>
            <a:ext cx="1145754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400" dirty="0">
                <a:latin typeface="+mj-lt"/>
              </a:rPr>
              <a:t>We already saw that using a set of smaller test data can make it easier to debug.</a:t>
            </a:r>
          </a:p>
          <a:p>
            <a:r>
              <a:rPr lang="en-NO" sz="2400" dirty="0">
                <a:latin typeface="+mj-lt"/>
              </a:rPr>
              <a:t>We are looking at a program to calculate GC content, so one or two small sequences are sufficient to start with</a:t>
            </a:r>
          </a:p>
          <a:p>
            <a:r>
              <a:rPr lang="en-GB" sz="2400" dirty="0">
                <a:latin typeface="+mj-lt"/>
              </a:rPr>
              <a:t>I</a:t>
            </a:r>
            <a:r>
              <a:rPr lang="en-NO" sz="2400" dirty="0">
                <a:latin typeface="+mj-lt"/>
              </a:rPr>
              <a:t> chose the following test data:</a:t>
            </a:r>
          </a:p>
          <a:p>
            <a:endParaRPr lang="en-NO" sz="2400" dirty="0">
              <a:latin typeface="+mj-lt"/>
            </a:endParaRPr>
          </a:p>
          <a:p>
            <a:r>
              <a:rPr lang="en-NO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&gt;seq1</a:t>
            </a:r>
          </a:p>
          <a:p>
            <a:r>
              <a:rPr lang="en-NO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AACCGGTT</a:t>
            </a:r>
          </a:p>
          <a:p>
            <a:r>
              <a:rPr lang="en-NO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&gt;seq2</a:t>
            </a:r>
          </a:p>
          <a:p>
            <a:r>
              <a:rPr lang="en-NO" sz="20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AACCGGTT</a:t>
            </a:r>
          </a:p>
          <a:p>
            <a:endParaRPr lang="en-NO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It’s easy to see that the GC content is 50%</a:t>
            </a:r>
            <a:endParaRPr lang="en-NO" sz="2400" dirty="0">
              <a:latin typeface="+mj-lt"/>
            </a:endParaRPr>
          </a:p>
          <a:p>
            <a:endParaRPr lang="en-NO" sz="2400" dirty="0">
              <a:latin typeface="+mj-lt"/>
            </a:endParaRPr>
          </a:p>
          <a:p>
            <a:r>
              <a:rPr lang="en-NO" sz="2400" dirty="0">
                <a:latin typeface="+mj-lt"/>
              </a:rPr>
              <a:t>Sometimes you can’t use a smaller test set, for example, if the error happens somewhere inside a large file, </a:t>
            </a:r>
            <a:r>
              <a:rPr lang="en-GB" sz="2400" dirty="0">
                <a:latin typeface="+mj-lt"/>
              </a:rPr>
              <a:t>it can be hard to “trap” the error. In these cases it’s better to u</a:t>
            </a:r>
            <a:r>
              <a:rPr lang="en-NO" sz="2400" dirty="0">
                <a:latin typeface="+mj-lt"/>
              </a:rPr>
              <a:t>se the IDE to debug the code. This is why were are using Eclipse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038003-F2B4-5853-DAC6-1CA89EED50D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Debugging Code using Eclipse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645DA-7E3E-A3E8-259E-798315391143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570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84D6F7-034B-E5C6-ADFF-C49D0C37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31" y="198303"/>
            <a:ext cx="10885567" cy="646690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A65F6-47C9-5C70-8892-35A5EDE97A42}"/>
              </a:ext>
            </a:extLst>
          </p:cNvPr>
          <p:cNvSpPr txBox="1"/>
          <p:nvPr/>
        </p:nvSpPr>
        <p:spPr>
          <a:xfrm>
            <a:off x="4984755" y="365219"/>
            <a:ext cx="259998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THE PROJECT EXPLORER WINDOW GIVES THE BEST OVERVIEW OF YOUR PROJECT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57230B-9A33-15E0-A5D6-FD25E7497F0C}"/>
              </a:ext>
            </a:extLst>
          </p:cNvPr>
          <p:cNvSpPr/>
          <p:nvPr/>
        </p:nvSpPr>
        <p:spPr>
          <a:xfrm>
            <a:off x="1325194" y="539827"/>
            <a:ext cx="1307837" cy="360235"/>
          </a:xfrm>
          <a:prstGeom prst="roundRect">
            <a:avLst/>
          </a:prstGeom>
          <a:noFill/>
          <a:ln w="44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EAA61E-32DE-1B39-C1C6-98E36CA2515D}"/>
              </a:ext>
            </a:extLst>
          </p:cNvPr>
          <p:cNvCxnSpPr>
            <a:cxnSpLocks/>
          </p:cNvCxnSpPr>
          <p:nvPr/>
        </p:nvCxnSpPr>
        <p:spPr>
          <a:xfrm flipH="1">
            <a:off x="2658838" y="720021"/>
            <a:ext cx="2288943" cy="0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366DEC-238F-0C84-5D97-2363DA886DED}"/>
              </a:ext>
            </a:extLst>
          </p:cNvPr>
          <p:cNvSpPr txBox="1"/>
          <p:nvPr/>
        </p:nvSpPr>
        <p:spPr>
          <a:xfrm>
            <a:off x="5199786" y="2147059"/>
            <a:ext cx="259998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THIS IS WHERE ALL THE SOURCE (JAVA) FILES ARE LOCATED FOR THE PROJECT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521B77-39E2-F4BB-CB45-7F5A80424CA9}"/>
              </a:ext>
            </a:extLst>
          </p:cNvPr>
          <p:cNvSpPr/>
          <p:nvPr/>
        </p:nvSpPr>
        <p:spPr>
          <a:xfrm>
            <a:off x="913923" y="2367419"/>
            <a:ext cx="1891907" cy="964504"/>
          </a:xfrm>
          <a:prstGeom prst="roundRect">
            <a:avLst/>
          </a:prstGeom>
          <a:noFill/>
          <a:ln w="44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CEC9D2-A452-0951-5360-ACD4FFA270FD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11238" y="2747224"/>
            <a:ext cx="2388548" cy="17683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6EE140E-A228-0D1F-02ED-6775EEBA702D}"/>
              </a:ext>
            </a:extLst>
          </p:cNvPr>
          <p:cNvSpPr txBox="1"/>
          <p:nvPr/>
        </p:nvSpPr>
        <p:spPr>
          <a:xfrm>
            <a:off x="7857392" y="3113650"/>
            <a:ext cx="259998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THIS IS WHERE YOU CAN DEFINE TESTS FOR YOU PROGRAM. MORE ON THIS LATER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D26D1A-3216-DCF7-7B52-E502F941E49C}"/>
              </a:ext>
            </a:extLst>
          </p:cNvPr>
          <p:cNvSpPr/>
          <p:nvPr/>
        </p:nvSpPr>
        <p:spPr>
          <a:xfrm>
            <a:off x="903485" y="3356974"/>
            <a:ext cx="1891907" cy="691019"/>
          </a:xfrm>
          <a:prstGeom prst="roundRect">
            <a:avLst/>
          </a:prstGeom>
          <a:noFill/>
          <a:ln w="44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6EBE68-809C-7A6E-F5A4-58B7E0ACEA85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2795392" y="3702484"/>
            <a:ext cx="5062000" cy="11331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144E63-5B67-3A12-85B5-BF06A5DA701F}"/>
              </a:ext>
            </a:extLst>
          </p:cNvPr>
          <p:cNvSpPr txBox="1"/>
          <p:nvPr/>
        </p:nvSpPr>
        <p:spPr>
          <a:xfrm>
            <a:off x="5039036" y="3639745"/>
            <a:ext cx="2599981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THIS IS A LIST OF ALL THE DEPENDENCIES FOR THE PROJECT. THEY ARE EQUIVALENT TO PYTHON PACKAGES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E8F0A59-A444-12F0-46C6-DD88893B3374}"/>
              </a:ext>
            </a:extLst>
          </p:cNvPr>
          <p:cNvSpPr/>
          <p:nvPr/>
        </p:nvSpPr>
        <p:spPr>
          <a:xfrm>
            <a:off x="878433" y="3972838"/>
            <a:ext cx="1891907" cy="964504"/>
          </a:xfrm>
          <a:prstGeom prst="roundRect">
            <a:avLst/>
          </a:prstGeom>
          <a:noFill/>
          <a:ln w="44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7B3C57-36E0-FC76-CD0B-AB3C3FB18474}"/>
              </a:ext>
            </a:extLst>
          </p:cNvPr>
          <p:cNvCxnSpPr>
            <a:cxnSpLocks/>
          </p:cNvCxnSpPr>
          <p:nvPr/>
        </p:nvCxnSpPr>
        <p:spPr>
          <a:xfrm flipH="1">
            <a:off x="2730674" y="4453566"/>
            <a:ext cx="2279737" cy="0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A63250-EFB8-BD41-FE68-AAA20CCC5669}"/>
              </a:ext>
            </a:extLst>
          </p:cNvPr>
          <p:cNvSpPr txBox="1"/>
          <p:nvPr/>
        </p:nvSpPr>
        <p:spPr>
          <a:xfrm>
            <a:off x="7746746" y="4982118"/>
            <a:ext cx="259998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THIS IS WHERE </a:t>
            </a:r>
            <a:r>
              <a:rPr lang="en-GB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</a:t>
            </a:r>
            <a:r>
              <a:rPr lang="en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E COMPILED JAR FILE IS SAVED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6869A4B-F310-3C49-9D19-6E71127E5556}"/>
              </a:ext>
            </a:extLst>
          </p:cNvPr>
          <p:cNvSpPr/>
          <p:nvPr/>
        </p:nvSpPr>
        <p:spPr>
          <a:xfrm>
            <a:off x="880521" y="4964482"/>
            <a:ext cx="1891907" cy="964504"/>
          </a:xfrm>
          <a:prstGeom prst="roundRect">
            <a:avLst/>
          </a:prstGeom>
          <a:noFill/>
          <a:ln w="44450"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F63BC5-680D-3BB3-8ADC-CB8F7386AABB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2732762" y="5443783"/>
            <a:ext cx="5013984" cy="1427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A1E193A-0D65-848D-2853-7793BEAA02C7}"/>
              </a:ext>
            </a:extLst>
          </p:cNvPr>
          <p:cNvSpPr txBox="1"/>
          <p:nvPr/>
        </p:nvSpPr>
        <p:spPr>
          <a:xfrm>
            <a:off x="5055738" y="5522825"/>
            <a:ext cx="2599981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THE POM.XML CONTAINS ALL THE INFORMATION ABOUT THE PROJECT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1E44EE-FF8B-2583-A1BC-1F0895EBFCFF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1752600" y="5474368"/>
            <a:ext cx="3303138" cy="510122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1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  <p:bldP spid="14" grpId="1" animBg="1"/>
      <p:bldP spid="17" grpId="0" animBg="1"/>
      <p:bldP spid="18" grpId="0" animBg="1"/>
      <p:bldP spid="18" grpId="1" animBg="1"/>
      <p:bldP spid="21" grpId="0" animBg="1"/>
      <p:bldP spid="22" grpId="0" animBg="1"/>
      <p:bldP spid="22" grpId="1" animBg="1"/>
      <p:bldP spid="27" grpId="0" animBg="1"/>
      <p:bldP spid="28" grpId="0" animBg="1"/>
      <p:bldP spid="28" grpId="1" animBg="1"/>
      <p:bldP spid="3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6FB3DE8-B0DE-D8D2-7164-2D6503FF3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89" y="185195"/>
            <a:ext cx="8776247" cy="6358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8867A5-F371-BF9B-EEAF-8341A8180BC9}"/>
              </a:ext>
            </a:extLst>
          </p:cNvPr>
          <p:cNvSpPr txBox="1"/>
          <p:nvPr/>
        </p:nvSpPr>
        <p:spPr>
          <a:xfrm>
            <a:off x="3446859" y="3485681"/>
            <a:ext cx="183119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DOUBLE CLICK ON </a:t>
            </a:r>
            <a:r>
              <a:rPr lang="nb-NO" sz="14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CalcGC.java</a:t>
            </a:r>
            <a:r>
              <a:rPr lang="nb-NO" sz="14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to </a:t>
            </a:r>
            <a:r>
              <a:rPr lang="nb-NO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view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the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 </a:t>
            </a:r>
            <a:r>
              <a:rPr lang="nb-NO" dirty="0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code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FCA616E-4572-A747-ED27-7E3880BA4269}"/>
              </a:ext>
            </a:extLst>
          </p:cNvPr>
          <p:cNvCxnSpPr>
            <a:cxnSpLocks/>
          </p:cNvCxnSpPr>
          <p:nvPr/>
        </p:nvCxnSpPr>
        <p:spPr>
          <a:xfrm flipH="1">
            <a:off x="2465035" y="3913891"/>
            <a:ext cx="961072" cy="0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73C4616-9F8F-CCEA-4672-06A4A66F7AF4}"/>
              </a:ext>
            </a:extLst>
          </p:cNvPr>
          <p:cNvSpPr txBox="1"/>
          <p:nvPr/>
        </p:nvSpPr>
        <p:spPr>
          <a:xfrm>
            <a:off x="2916821" y="4934446"/>
            <a:ext cx="247891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SCROLL DOWN TO LINE 154 AND DOUBLE CLICK TO ADD A BREAKPOINT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11B1A3-4685-1AAB-4FEB-C307524BF6D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395733" y="4027990"/>
            <a:ext cx="530505" cy="1368121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3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6F3EF-4541-FA9A-7122-EA916F405DB1}"/>
              </a:ext>
            </a:extLst>
          </p:cNvPr>
          <p:cNvSpPr txBox="1"/>
          <p:nvPr/>
        </p:nvSpPr>
        <p:spPr>
          <a:xfrm>
            <a:off x="772576" y="376451"/>
            <a:ext cx="4273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Lastly, we need to setup the run options to debug the code</a:t>
            </a:r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EF6BE6-655E-9ED5-B286-7DB1BCA5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377" y="208344"/>
            <a:ext cx="4473788" cy="6342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83274-582B-6AA3-2F99-972485DEE2E6}"/>
              </a:ext>
            </a:extLst>
          </p:cNvPr>
          <p:cNvSpPr txBox="1"/>
          <p:nvPr/>
        </p:nvSpPr>
        <p:spPr>
          <a:xfrm>
            <a:off x="8655467" y="823504"/>
            <a:ext cx="183119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RIGHT CLICK ON THE PROJECT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FD3700-70CD-0142-E55E-FA8E15D556B2}"/>
              </a:ext>
            </a:extLst>
          </p:cNvPr>
          <p:cNvCxnSpPr>
            <a:cxnSpLocks/>
          </p:cNvCxnSpPr>
          <p:nvPr/>
        </p:nvCxnSpPr>
        <p:spPr>
          <a:xfrm flipH="1">
            <a:off x="7222603" y="1251714"/>
            <a:ext cx="1412112" cy="912752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399552-4360-0C98-E35D-AC01A61F4544}"/>
              </a:ext>
            </a:extLst>
          </p:cNvPr>
          <p:cNvSpPr txBox="1"/>
          <p:nvPr/>
        </p:nvSpPr>
        <p:spPr>
          <a:xfrm>
            <a:off x="9490774" y="3684380"/>
            <a:ext cx="207233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SELECT ’DEBUG CONFIGURATIONS’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F58428-C9E2-F811-E87B-C2432EC78479}"/>
              </a:ext>
            </a:extLst>
          </p:cNvPr>
          <p:cNvCxnSpPr>
            <a:cxnSpLocks/>
          </p:cNvCxnSpPr>
          <p:nvPr/>
        </p:nvCxnSpPr>
        <p:spPr>
          <a:xfrm>
            <a:off x="10349697" y="4344084"/>
            <a:ext cx="0" cy="1721050"/>
          </a:xfrm>
          <a:prstGeom prst="straightConnector1">
            <a:avLst/>
          </a:prstGeom>
          <a:ln w="38100">
            <a:solidFill>
              <a:srgbClr val="00B050">
                <a:alpha val="5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7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3D48C5-5953-68B9-56E2-9E829EC50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49" y="114341"/>
            <a:ext cx="7772400" cy="6639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A667F6-D32E-037C-F43F-42EC67BF4DAE}"/>
              </a:ext>
            </a:extLst>
          </p:cNvPr>
          <p:cNvSpPr txBox="1"/>
          <p:nvPr/>
        </p:nvSpPr>
        <p:spPr>
          <a:xfrm>
            <a:off x="5275659" y="233196"/>
            <a:ext cx="480589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 BUILT BOTH </a:t>
            </a:r>
            <a:r>
              <a:rPr lang="nb-NO" sz="1400" dirty="0" err="1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GCCalc.jar</a:t>
            </a:r>
            <a:r>
              <a:rPr lang="nb-NO" sz="1400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AND </a:t>
            </a:r>
            <a:r>
              <a:rPr lang="nb-NO" sz="1400" dirty="0" err="1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CalcGC.jar</a:t>
            </a:r>
            <a:r>
              <a:rPr lang="nb-NO" sz="1400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IN THE SAME PROJECT SO THERE IS ONE CONFIGURATION FOR EACH FILE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EF2288-3936-5506-A85A-CA51F88FC3CD}"/>
              </a:ext>
            </a:extLst>
          </p:cNvPr>
          <p:cNvCxnSpPr>
            <a:cxnSpLocks/>
          </p:cNvCxnSpPr>
          <p:nvPr/>
        </p:nvCxnSpPr>
        <p:spPr>
          <a:xfrm flipH="1">
            <a:off x="1388962" y="614536"/>
            <a:ext cx="839657" cy="17467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5CD9FC1-1CDE-4F90-BABA-849E1DD40378}"/>
              </a:ext>
            </a:extLst>
          </p:cNvPr>
          <p:cNvSpPr txBox="1"/>
          <p:nvPr/>
        </p:nvSpPr>
        <p:spPr>
          <a:xfrm>
            <a:off x="8933259" y="2027271"/>
            <a:ext cx="259512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DOUBLE CLICK HERE TO CHOOSE THE MAIN CLASS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0AEB57-7438-BA89-F2B2-4CA0E0FC297B}"/>
              </a:ext>
            </a:extLst>
          </p:cNvPr>
          <p:cNvCxnSpPr>
            <a:cxnSpLocks/>
          </p:cNvCxnSpPr>
          <p:nvPr/>
        </p:nvCxnSpPr>
        <p:spPr>
          <a:xfrm flipH="1">
            <a:off x="7951435" y="2455481"/>
            <a:ext cx="961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3215D9-5E97-5A66-3D44-E88BE0480D08}"/>
              </a:ext>
            </a:extLst>
          </p:cNvPr>
          <p:cNvCxnSpPr>
            <a:cxnSpLocks/>
          </p:cNvCxnSpPr>
          <p:nvPr/>
        </p:nvCxnSpPr>
        <p:spPr>
          <a:xfrm flipH="1">
            <a:off x="2199190" y="638536"/>
            <a:ext cx="3057645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68247B-A44F-4D87-DD13-A0E2FA724F57}"/>
              </a:ext>
            </a:extLst>
          </p:cNvPr>
          <p:cNvSpPr txBox="1"/>
          <p:nvPr/>
        </p:nvSpPr>
        <p:spPr>
          <a:xfrm>
            <a:off x="2296552" y="3695321"/>
            <a:ext cx="283911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DOUBLE CLICK HERE TO SET THE RUN ARGUMENTS </a:t>
            </a:r>
          </a:p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(E.G. THE </a:t>
            </a:r>
            <a:r>
              <a:rPr lang="nb-NO" sz="1600" dirty="0">
                <a:solidFill>
                  <a:schemeClr val="accent6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–f </a:t>
            </a:r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VALUE)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5657BB-3737-083B-CBEA-E6661A66E587}"/>
              </a:ext>
            </a:extLst>
          </p:cNvPr>
          <p:cNvCxnSpPr>
            <a:cxnSpLocks/>
          </p:cNvCxnSpPr>
          <p:nvPr/>
        </p:nvCxnSpPr>
        <p:spPr>
          <a:xfrm flipV="1">
            <a:off x="3281314" y="1555695"/>
            <a:ext cx="0" cy="21019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8476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B5E0CB-0D0E-A587-6284-69D18025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232" y="323020"/>
            <a:ext cx="6191915" cy="528953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D0AE403-B936-CB14-05EF-EF7C3707077F}"/>
              </a:ext>
            </a:extLst>
          </p:cNvPr>
          <p:cNvSpPr/>
          <p:nvPr/>
        </p:nvSpPr>
        <p:spPr>
          <a:xfrm>
            <a:off x="7252570" y="1866378"/>
            <a:ext cx="3607496" cy="488515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50D06-E7B6-F011-7744-57504ECC4E3D}"/>
              </a:ext>
            </a:extLst>
          </p:cNvPr>
          <p:cNvSpPr txBox="1"/>
          <p:nvPr/>
        </p:nvSpPr>
        <p:spPr>
          <a:xfrm>
            <a:off x="1528176" y="329849"/>
            <a:ext cx="4010417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rgbClr val="0070C0"/>
                </a:solidFill>
                <a:latin typeface="+mj-lt"/>
              </a:rPr>
              <a:t>JAVA NEEDS TO KNOW THIS INFORMATION BECAUSE THERE IS MORE THAN ON MAIN ROUTINE IN THE PROJECT CLASSES</a:t>
            </a:r>
            <a:endParaRPr lang="en-NO" dirty="0">
              <a:solidFill>
                <a:srgbClr val="0070C0"/>
              </a:solidFill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D4ABBC-F66D-9CC3-59BC-49269B56D235}"/>
              </a:ext>
            </a:extLst>
          </p:cNvPr>
          <p:cNvCxnSpPr>
            <a:cxnSpLocks/>
          </p:cNvCxnSpPr>
          <p:nvPr/>
        </p:nvCxnSpPr>
        <p:spPr>
          <a:xfrm>
            <a:off x="6375748" y="914400"/>
            <a:ext cx="878404" cy="10020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C17771-7DC9-6B38-C875-DB4376F53533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5538593" y="916489"/>
            <a:ext cx="853350" cy="13525"/>
          </a:xfrm>
          <a:prstGeom prst="straightConnector1">
            <a:avLst/>
          </a:prstGeom>
          <a:ln w="3810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B099EBC-6B4D-967E-C225-B06E293E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08" y="4248000"/>
            <a:ext cx="5974387" cy="261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D5F11255-CFD8-2E45-0D12-13E061DD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8636"/>
            <a:ext cx="5972930" cy="260936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5DC0C0-470D-38E5-5A2C-EFBC82047949}"/>
              </a:ext>
            </a:extLst>
          </p:cNvPr>
          <p:cNvSpPr txBox="1"/>
          <p:nvPr/>
        </p:nvSpPr>
        <p:spPr>
          <a:xfrm>
            <a:off x="10258816" y="4246324"/>
            <a:ext cx="171874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GCCalc.java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8CC23-D2DB-EC0E-DB44-3EAF07A02430}"/>
              </a:ext>
            </a:extLst>
          </p:cNvPr>
          <p:cNvSpPr txBox="1"/>
          <p:nvPr/>
        </p:nvSpPr>
        <p:spPr>
          <a:xfrm>
            <a:off x="4260937" y="4248411"/>
            <a:ext cx="171874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NO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CalcGC.java</a:t>
            </a:r>
          </a:p>
        </p:txBody>
      </p:sp>
    </p:spTree>
    <p:extLst>
      <p:ext uri="{BB962C8B-B14F-4D97-AF65-F5344CB8AC3E}">
        <p14:creationId xmlns:p14="http://schemas.microsoft.com/office/powerpoint/2010/main" val="22932315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4AFB44-E8CC-0544-B724-45EC56CF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6" y="331833"/>
            <a:ext cx="9848241" cy="4204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9E82D7-A63D-70C1-CF10-5CF5D1006162}"/>
              </a:ext>
            </a:extLst>
          </p:cNvPr>
          <p:cNvSpPr txBox="1"/>
          <p:nvPr/>
        </p:nvSpPr>
        <p:spPr>
          <a:xfrm>
            <a:off x="9233884" y="2202635"/>
            <a:ext cx="259512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THIS IS WHERE TO SPECIFY THE –f VALUE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7C53F2-5F20-9AC6-C3AD-EFE6D060EFBA}"/>
              </a:ext>
            </a:extLst>
          </p:cNvPr>
          <p:cNvCxnSpPr>
            <a:cxnSpLocks/>
          </p:cNvCxnSpPr>
          <p:nvPr/>
        </p:nvCxnSpPr>
        <p:spPr>
          <a:xfrm flipH="1">
            <a:off x="8252060" y="2518111"/>
            <a:ext cx="961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128BDF-F2CE-B7DD-885F-5A3C76A6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89" y="4711261"/>
            <a:ext cx="9095549" cy="200269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AC6F30-80DE-CBB2-DE6E-B8797DB7A65A}"/>
              </a:ext>
            </a:extLst>
          </p:cNvPr>
          <p:cNvCxnSpPr>
            <a:cxnSpLocks/>
          </p:cNvCxnSpPr>
          <p:nvPr/>
        </p:nvCxnSpPr>
        <p:spPr>
          <a:xfrm>
            <a:off x="5936832" y="2755726"/>
            <a:ext cx="0" cy="29586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758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21D370-B02B-FAD9-C150-9916DF489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9" y="87682"/>
            <a:ext cx="7772400" cy="6615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92BFB8-DDF4-4DFA-15CB-DFE59633719D}"/>
              </a:ext>
            </a:extLst>
          </p:cNvPr>
          <p:cNvSpPr txBox="1"/>
          <p:nvPr/>
        </p:nvSpPr>
        <p:spPr>
          <a:xfrm>
            <a:off x="9133676" y="6123282"/>
            <a:ext cx="259512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CLICK ON DEBUG TO START THE RUN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676F12-3901-18B3-8541-70F49D6FBF8C}"/>
              </a:ext>
            </a:extLst>
          </p:cNvPr>
          <p:cNvCxnSpPr>
            <a:cxnSpLocks/>
          </p:cNvCxnSpPr>
          <p:nvPr/>
        </p:nvCxnSpPr>
        <p:spPr>
          <a:xfrm flipH="1">
            <a:off x="8151852" y="6438758"/>
            <a:ext cx="961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5635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ADF4A3-55B3-B5E0-606B-B017F877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75" y="0"/>
            <a:ext cx="115890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755CE-9916-AF0B-84AA-3CD4B3A1FCBB}"/>
              </a:ext>
            </a:extLst>
          </p:cNvPr>
          <p:cNvSpPr txBox="1"/>
          <p:nvPr/>
        </p:nvSpPr>
        <p:spPr>
          <a:xfrm>
            <a:off x="352930" y="1565753"/>
            <a:ext cx="290383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WE ARE IN DEBUG VIEW AND THE PROGRAM IS PAUSED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3AFC6E-F3D3-8801-3330-B642AA09A278}"/>
              </a:ext>
            </a:extLst>
          </p:cNvPr>
          <p:cNvCxnSpPr>
            <a:cxnSpLocks/>
          </p:cNvCxnSpPr>
          <p:nvPr/>
        </p:nvCxnSpPr>
        <p:spPr>
          <a:xfrm flipV="1">
            <a:off x="1312640" y="403159"/>
            <a:ext cx="0" cy="11375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7AC459-74A1-07C4-0CAB-839F35ED1455}"/>
              </a:ext>
            </a:extLst>
          </p:cNvPr>
          <p:cNvSpPr txBox="1"/>
          <p:nvPr/>
        </p:nvSpPr>
        <p:spPr>
          <a:xfrm>
            <a:off x="655642" y="2657605"/>
            <a:ext cx="259512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AT LINE 155 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A3D482-E08C-BE64-A908-CBC4A344290A}"/>
              </a:ext>
            </a:extLst>
          </p:cNvPr>
          <p:cNvCxnSpPr>
            <a:cxnSpLocks/>
          </p:cNvCxnSpPr>
          <p:nvPr/>
        </p:nvCxnSpPr>
        <p:spPr>
          <a:xfrm>
            <a:off x="3268789" y="2822770"/>
            <a:ext cx="961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306550-9E7F-FCE1-9C03-FFD12ECE1757}"/>
              </a:ext>
            </a:extLst>
          </p:cNvPr>
          <p:cNvCxnSpPr>
            <a:cxnSpLocks/>
          </p:cNvCxnSpPr>
          <p:nvPr/>
        </p:nvCxnSpPr>
        <p:spPr>
          <a:xfrm flipV="1">
            <a:off x="913894" y="593136"/>
            <a:ext cx="0" cy="9851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4FC178-C498-7953-A7C2-E6814000E376}"/>
              </a:ext>
            </a:extLst>
          </p:cNvPr>
          <p:cNvSpPr txBox="1"/>
          <p:nvPr/>
        </p:nvSpPr>
        <p:spPr>
          <a:xfrm>
            <a:off x="4315330" y="91857"/>
            <a:ext cx="504161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YOU CAN USE THIS BUTTON TO STEP THROUGH THE CODE ONE LINE AT A TIME. </a:t>
            </a:r>
          </a:p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TRY CLICKING ON IT TWICE TO GET TO </a:t>
            </a:r>
            <a:r>
              <a:rPr lang="nb-NO" sz="16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 157</a:t>
            </a:r>
            <a:endParaRPr lang="en-NO" sz="16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40F8B1-23BA-0F19-3429-9CCDEE167578}"/>
              </a:ext>
            </a:extLst>
          </p:cNvPr>
          <p:cNvCxnSpPr>
            <a:cxnSpLocks/>
          </p:cNvCxnSpPr>
          <p:nvPr/>
        </p:nvCxnSpPr>
        <p:spPr>
          <a:xfrm flipH="1">
            <a:off x="2318900" y="332179"/>
            <a:ext cx="20151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0264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6B7CACE-7E77-EE88-3FB0-FF12EDE6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68120"/>
            <a:ext cx="12139327" cy="6095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BFB79-AA24-99D3-87DB-0D85E3EA6015}"/>
              </a:ext>
            </a:extLst>
          </p:cNvPr>
          <p:cNvSpPr txBox="1"/>
          <p:nvPr/>
        </p:nvSpPr>
        <p:spPr>
          <a:xfrm>
            <a:off x="4851862" y="1392476"/>
            <a:ext cx="295185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YOU CAN SEE THE VARIABLES IN THIS WINDOW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6E7E80-E873-462D-C04A-AD5988046819}"/>
              </a:ext>
            </a:extLst>
          </p:cNvPr>
          <p:cNvCxnSpPr>
            <a:cxnSpLocks/>
          </p:cNvCxnSpPr>
          <p:nvPr/>
        </p:nvCxnSpPr>
        <p:spPr>
          <a:xfrm>
            <a:off x="7815737" y="1707953"/>
            <a:ext cx="96107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D00CB4-5B98-A0FC-9DAC-81BE1414EA97}"/>
              </a:ext>
            </a:extLst>
          </p:cNvPr>
          <p:cNvSpPr txBox="1"/>
          <p:nvPr/>
        </p:nvSpPr>
        <p:spPr>
          <a:xfrm>
            <a:off x="3663976" y="3511461"/>
            <a:ext cx="295185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AND THE OUTPUT IS SHOWN DOWN HERE</a:t>
            </a:r>
            <a:endParaRPr lang="en-NO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DF2950-AC15-DA4C-F5CA-7255EC13A511}"/>
              </a:ext>
            </a:extLst>
          </p:cNvPr>
          <p:cNvCxnSpPr>
            <a:cxnSpLocks/>
          </p:cNvCxnSpPr>
          <p:nvPr/>
        </p:nvCxnSpPr>
        <p:spPr>
          <a:xfrm>
            <a:off x="5224936" y="4177667"/>
            <a:ext cx="0" cy="127115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2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8C508FD2-E229-FC83-E0C7-9CB7D1223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44" y="1076803"/>
            <a:ext cx="9098071" cy="51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The Project File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1905083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AB8F48-20AA-BCE5-5623-5FA40E3F1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867" y="457470"/>
            <a:ext cx="8292015" cy="58556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23F47-F2A4-03A7-CA59-1692927C1D58}"/>
              </a:ext>
            </a:extLst>
          </p:cNvPr>
          <p:cNvSpPr txBox="1"/>
          <p:nvPr/>
        </p:nvSpPr>
        <p:spPr>
          <a:xfrm>
            <a:off x="321640" y="451607"/>
            <a:ext cx="3047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THE PROJECT INFORMATION IS STORED IN THE </a:t>
            </a:r>
            <a:r>
              <a:rPr lang="en-GB" sz="20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pom.xml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GB" sz="2400" dirty="0">
                <a:latin typeface="+mj-lt"/>
              </a:rPr>
              <a:t>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5BC320-7742-0F58-6F5C-00590D1F7E6F}"/>
              </a:ext>
            </a:extLst>
          </p:cNvPr>
          <p:cNvSpPr txBox="1"/>
          <p:nvPr/>
        </p:nvSpPr>
        <p:spPr>
          <a:xfrm>
            <a:off x="286149" y="2470384"/>
            <a:ext cx="31334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FOR EXAMPLE, THE PACKAGE VERSION INFORMATION DISPLAYED </a:t>
            </a:r>
            <a:r>
              <a:rPr lang="en-GB" sz="2400" dirty="0">
                <a:solidFill>
                  <a:srgbClr val="0070C0"/>
                </a:solidFill>
                <a:latin typeface="+mj-lt"/>
              </a:rPr>
              <a:t>HERE</a:t>
            </a:r>
            <a:r>
              <a:rPr lang="en-GB" sz="2400" dirty="0">
                <a:latin typeface="+mj-lt"/>
              </a:rPr>
              <a:t> </a:t>
            </a:r>
          </a:p>
          <a:p>
            <a:endParaRPr lang="en-GB" sz="2400" dirty="0">
              <a:latin typeface="+mj-lt"/>
            </a:endParaRPr>
          </a:p>
          <a:p>
            <a:r>
              <a:rPr lang="en-GB" sz="2400" dirty="0">
                <a:latin typeface="+mj-lt"/>
              </a:rPr>
              <a:t>IS RETRIEVED FROM </a:t>
            </a:r>
            <a:r>
              <a:rPr lang="en-GB" sz="2400" dirty="0">
                <a:solidFill>
                  <a:srgbClr val="00B050"/>
                </a:solidFill>
                <a:latin typeface="+mj-lt"/>
              </a:rPr>
              <a:t>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189241-DF8A-D9DE-BEA5-57DF6A6E5254}"/>
              </a:ext>
            </a:extLst>
          </p:cNvPr>
          <p:cNvSpPr/>
          <p:nvPr/>
        </p:nvSpPr>
        <p:spPr>
          <a:xfrm>
            <a:off x="3983277" y="5085567"/>
            <a:ext cx="2780778" cy="1227551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F5B488-E33A-44A4-311A-B3218170285C}"/>
              </a:ext>
            </a:extLst>
          </p:cNvPr>
          <p:cNvSpPr/>
          <p:nvPr/>
        </p:nvSpPr>
        <p:spPr>
          <a:xfrm>
            <a:off x="7217080" y="741123"/>
            <a:ext cx="4670120" cy="4569913"/>
          </a:xfrm>
          <a:prstGeom prst="roundRect">
            <a:avLst>
              <a:gd name="adj" fmla="val 7074"/>
            </a:avLst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42FE2-ED79-EC95-68AC-0B939248BD41}"/>
              </a:ext>
            </a:extLst>
          </p:cNvPr>
          <p:cNvCxnSpPr>
            <a:cxnSpLocks/>
          </p:cNvCxnSpPr>
          <p:nvPr/>
        </p:nvCxnSpPr>
        <p:spPr>
          <a:xfrm>
            <a:off x="1116400" y="4897914"/>
            <a:ext cx="607354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8E4CFE-DA43-B73E-3AD2-48EF356B27EC}"/>
              </a:ext>
            </a:extLst>
          </p:cNvPr>
          <p:cNvCxnSpPr>
            <a:cxnSpLocks/>
          </p:cNvCxnSpPr>
          <p:nvPr/>
        </p:nvCxnSpPr>
        <p:spPr>
          <a:xfrm>
            <a:off x="2421195" y="3822763"/>
            <a:ext cx="1637238" cy="128785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47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467082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54D548F-DD9E-A525-7B55-EB6917D5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1" y="119520"/>
            <a:ext cx="5188036" cy="19593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25E7144-59FA-1C94-45E3-EED5C568E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6" y="2353401"/>
            <a:ext cx="5023024" cy="4320971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CD48693-F1A1-CFCB-F297-63994B89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01" y="1227551"/>
            <a:ext cx="5435291" cy="5179512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B3EEB2AD-2A11-0CE5-3E13-C6332A7C66B5}"/>
              </a:ext>
            </a:extLst>
          </p:cNvPr>
          <p:cNvSpPr/>
          <p:nvPr/>
        </p:nvSpPr>
        <p:spPr>
          <a:xfrm>
            <a:off x="2586029" y="2047261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40C51572-2FCE-A23F-148D-DB83354AF14D}"/>
              </a:ext>
            </a:extLst>
          </p:cNvPr>
          <p:cNvSpPr/>
          <p:nvPr/>
        </p:nvSpPr>
        <p:spPr>
          <a:xfrm rot="16200000">
            <a:off x="5416317" y="3778090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69AC9-DBE5-6279-AB69-212D162C35AB}"/>
              </a:ext>
            </a:extLst>
          </p:cNvPr>
          <p:cNvSpPr txBox="1"/>
          <p:nvPr/>
        </p:nvSpPr>
        <p:spPr>
          <a:xfrm>
            <a:off x="112734" y="10020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3DC00B-EB0E-B96B-1CC5-D7D58A066C5B}"/>
              </a:ext>
            </a:extLst>
          </p:cNvPr>
          <p:cNvSpPr txBox="1"/>
          <p:nvPr/>
        </p:nvSpPr>
        <p:spPr>
          <a:xfrm>
            <a:off x="177451" y="241961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0FD17-F681-A42A-612D-1E01DE35E409}"/>
              </a:ext>
            </a:extLst>
          </p:cNvPr>
          <p:cNvSpPr txBox="1"/>
          <p:nvPr/>
        </p:nvSpPr>
        <p:spPr>
          <a:xfrm>
            <a:off x="5954038" y="6931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28906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746494-7D98-CC9D-5898-F4D2FDB28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4" y="350730"/>
            <a:ext cx="3637534" cy="34448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C18D796-5EE2-C3B9-2050-DA1B91D76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" y="4132470"/>
            <a:ext cx="3240935" cy="174223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93A6279-CCE5-EC74-5FC4-7577BFD69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23" y="175363"/>
            <a:ext cx="4448873" cy="4778679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2DFEAE01-B4D4-7E4C-08E0-456818884290}"/>
              </a:ext>
            </a:extLst>
          </p:cNvPr>
          <p:cNvSpPr/>
          <p:nvPr/>
        </p:nvSpPr>
        <p:spPr>
          <a:xfrm>
            <a:off x="1521317" y="3863535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A340678-74DD-03A3-690D-EBDDDF5A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82" y="4781829"/>
            <a:ext cx="3677086" cy="1672123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C20CB212-7430-F1CA-E677-6C7A9A317CB9}"/>
              </a:ext>
            </a:extLst>
          </p:cNvPr>
          <p:cNvSpPr/>
          <p:nvPr/>
        </p:nvSpPr>
        <p:spPr>
          <a:xfrm rot="10800000">
            <a:off x="5343843" y="4516976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44CBBCA-603F-D7B4-DBD4-442525CB378C}"/>
              </a:ext>
            </a:extLst>
          </p:cNvPr>
          <p:cNvSpPr/>
          <p:nvPr/>
        </p:nvSpPr>
        <p:spPr>
          <a:xfrm rot="16200000">
            <a:off x="3299421" y="4930484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D6B812-2354-0790-418D-19B591FE2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531" y="1911443"/>
            <a:ext cx="3135684" cy="129661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214036F-6554-EB3F-A751-B88F7AAA68BB}"/>
              </a:ext>
            </a:extLst>
          </p:cNvPr>
          <p:cNvSpPr/>
          <p:nvPr/>
        </p:nvSpPr>
        <p:spPr>
          <a:xfrm rot="16200000">
            <a:off x="8274344" y="2302106"/>
            <a:ext cx="1093344" cy="336711"/>
          </a:xfrm>
          <a:prstGeom prst="downArrow">
            <a:avLst>
              <a:gd name="adj1" fmla="val 31895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E352F-B0E6-2673-FD8C-195A5AC18628}"/>
              </a:ext>
            </a:extLst>
          </p:cNvPr>
          <p:cNvSpPr txBox="1"/>
          <p:nvPr/>
        </p:nvSpPr>
        <p:spPr>
          <a:xfrm>
            <a:off x="0" y="1273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B4F6E-1935-EE19-9FDC-F0F3B967008D}"/>
              </a:ext>
            </a:extLst>
          </p:cNvPr>
          <p:cNvSpPr txBox="1"/>
          <p:nvPr/>
        </p:nvSpPr>
        <p:spPr>
          <a:xfrm>
            <a:off x="0" y="376198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406385-24ED-CD1D-5397-1DC3D83FEA62}"/>
              </a:ext>
            </a:extLst>
          </p:cNvPr>
          <p:cNvSpPr txBox="1"/>
          <p:nvPr/>
        </p:nvSpPr>
        <p:spPr>
          <a:xfrm>
            <a:off x="3747370" y="610017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3D71BB-FB54-CA8C-7374-5E94D59B2F28}"/>
              </a:ext>
            </a:extLst>
          </p:cNvPr>
          <p:cNvSpPr txBox="1"/>
          <p:nvPr/>
        </p:nvSpPr>
        <p:spPr>
          <a:xfrm>
            <a:off x="4060522" y="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FDB2D-436C-5DE7-9837-D6D924116FF9}"/>
              </a:ext>
            </a:extLst>
          </p:cNvPr>
          <p:cNvSpPr txBox="1"/>
          <p:nvPr/>
        </p:nvSpPr>
        <p:spPr>
          <a:xfrm>
            <a:off x="8958197" y="13569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3200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285073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8AC8A-D230-3FC3-5028-929DA771240B}"/>
              </a:ext>
            </a:extLst>
          </p:cNvPr>
          <p:cNvSpPr txBox="1"/>
          <p:nvPr/>
        </p:nvSpPr>
        <p:spPr>
          <a:xfrm>
            <a:off x="2328052" y="453472"/>
            <a:ext cx="7151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 test examples.  Find the problem before you start using the class </a:t>
            </a:r>
          </a:p>
          <a:p>
            <a:r>
              <a:rPr lang="en-GB" dirty="0"/>
              <a:t>D</a:t>
            </a:r>
            <a:r>
              <a:rPr lang="en-NO" dirty="0"/>
              <a:t>eprecation</a:t>
            </a:r>
          </a:p>
          <a:p>
            <a:endParaRPr lang="en-NO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0F5FC41-E7E7-6C04-755F-ABBCE199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88" y="1416049"/>
            <a:ext cx="5003800" cy="219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5EBAB0-B904-2D12-CDFB-31FA4F9EB2E1}"/>
              </a:ext>
            </a:extLst>
          </p:cNvPr>
          <p:cNvSpPr txBox="1"/>
          <p:nvPr/>
        </p:nvSpPr>
        <p:spPr>
          <a:xfrm>
            <a:off x="2417522" y="3645075"/>
            <a:ext cx="9244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Andale Mono" panose="020B0509000000000004" pitchFamily="49" charset="0"/>
              </a:rPr>
              <a:t>The method </a:t>
            </a:r>
            <a:r>
              <a:rPr lang="en-GB" sz="1600" dirty="0" err="1">
                <a:effectLst/>
                <a:latin typeface="Andale Mono" panose="020B0509000000000004" pitchFamily="49" charset="0"/>
              </a:rPr>
              <a:t>assertEquals</a:t>
            </a:r>
            <a:r>
              <a:rPr lang="en-GB" sz="1600" dirty="0">
                <a:effectLst/>
                <a:latin typeface="Andale Mono" panose="020B0509000000000004" pitchFamily="49" charset="0"/>
              </a:rPr>
              <a:t>(double, double) from the type Assert is deprecated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01ADF48-DEBB-D5C7-EFF9-A2B038F3D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719" y="4355944"/>
            <a:ext cx="5155157" cy="23442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D3CDA-F4B7-B3BE-9652-03E1650518E1}"/>
              </a:ext>
            </a:extLst>
          </p:cNvPr>
          <p:cNvSpPr txBox="1"/>
          <p:nvPr/>
        </p:nvSpPr>
        <p:spPr>
          <a:xfrm>
            <a:off x="8404964" y="4561563"/>
            <a:ext cx="203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Andale Mono" panose="020B0509000000000004" pitchFamily="49" charset="0"/>
              </a:rPr>
              <a:t>Rounding errors</a:t>
            </a:r>
          </a:p>
        </p:txBody>
      </p:sp>
    </p:spTree>
    <p:extLst>
      <p:ext uri="{BB962C8B-B14F-4D97-AF65-F5344CB8AC3E}">
        <p14:creationId xmlns:p14="http://schemas.microsoft.com/office/powerpoint/2010/main" val="1340079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C0F0-3B44-A166-0FAD-0ABA6910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41E7D-71B4-955B-0B51-9D8C74764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876687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e Java: Fundamentals, Volume 1 by [Cay S. Horstmann]">
            <a:extLst>
              <a:ext uri="{FF2B5EF4-FFF2-40B4-BE49-F238E27FC236}">
                <a16:creationId xmlns:a16="http://schemas.microsoft.com/office/drawing/2014/main" id="{2E921F88-8448-4EF1-6B12-E29835214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67" y="304105"/>
            <a:ext cx="4851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1343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786F0B64-7E41-3C71-71DB-519A7AD99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22" y="198503"/>
            <a:ext cx="4756571" cy="1104204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ED204B-DF68-59FD-19DD-8BE5C8AB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497" y="1613041"/>
            <a:ext cx="4028021" cy="2839755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F040413-53A1-C056-38DA-B5227361B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6" y="4763129"/>
            <a:ext cx="5989442" cy="199968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A1C167-776F-FBA5-EF98-CEFFBC4B4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563" y="3512002"/>
            <a:ext cx="4459267" cy="3250812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0990A15-6D55-FA38-B43D-CB165179A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563" y="110478"/>
            <a:ext cx="4459267" cy="325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254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513105-43D9-E9CC-A70C-879249051EB3}"/>
              </a:ext>
            </a:extLst>
          </p:cNvPr>
          <p:cNvSpPr txBox="1"/>
          <p:nvPr/>
        </p:nvSpPr>
        <p:spPr>
          <a:xfrm>
            <a:off x="814193" y="891859"/>
            <a:ext cx="1007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https://maven.apache.org/archetypes/maven-archetype-quickstart/</a:t>
            </a:r>
            <a:r>
              <a:rPr lang="en-NO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A7DF9E2-6BAA-CCB8-FA9E-2EEE258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17" y="1573497"/>
            <a:ext cx="4127500" cy="29845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72157F04-F61D-F138-217D-9855CE9E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97" y="2109505"/>
            <a:ext cx="4485552" cy="21368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530317B-D17D-DA07-1073-9F8A662EAB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Eclipse: New Project / Archetypes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8F8E9C-71E0-B87C-9AD9-388975AB500B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3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Communication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740896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Java: A simple program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5B065F-5A3A-E5C7-D904-B1C19BBDEF02}"/>
              </a:ext>
            </a:extLst>
          </p:cNvPr>
          <p:cNvSpPr txBox="1"/>
          <p:nvPr/>
        </p:nvSpPr>
        <p:spPr>
          <a:xfrm>
            <a:off x="4027116" y="2154794"/>
            <a:ext cx="6845475" cy="289310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package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no.ous.compbio.teaching.java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1400" dirty="0">
                <a:effectLst/>
                <a:latin typeface="Menlo" panose="020B0609030804020204" pitchFamily="49" charset="0"/>
              </a:rPr>
            </a:br>
            <a:endParaRPr lang="en-GB" sz="1400" dirty="0"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/*</a:t>
            </a:r>
          </a:p>
          <a:p>
            <a:r>
              <a:rPr lang="en-GB" sz="1400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 * comments can be </a:t>
            </a:r>
            <a:r>
              <a:rPr lang="en-GB" sz="1400" u="sng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multi</a:t>
            </a:r>
            <a:r>
              <a:rPr lang="en-GB" sz="1400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-line</a:t>
            </a:r>
          </a:p>
          <a:p>
            <a:r>
              <a:rPr lang="en-GB" sz="1400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 */</a:t>
            </a:r>
          </a:p>
          <a:p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SimpleTest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{</a:t>
            </a:r>
            <a:endParaRPr lang="en-GB" sz="1400" dirty="0">
              <a:solidFill>
                <a:srgbClr val="8DCBE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7DD0C"/>
                </a:solidFill>
                <a:effectLst/>
                <a:latin typeface="Menlo" panose="020B0609030804020204" pitchFamily="49" charset="0"/>
              </a:rPr>
              <a:t>// or single line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 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8DCBE2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dirty="0">
                <a:solidFill>
                  <a:srgbClr val="BED6FF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en-GB" sz="1400" dirty="0" err="1">
                <a:solidFill>
                  <a:srgbClr val="79ABFF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</a:t>
            </a:r>
            <a:endParaRPr lang="en-GB" sz="1400" dirty="0">
              <a:solidFill>
                <a:srgbClr val="8DCBE2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  {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     </a:t>
            </a:r>
            <a:r>
              <a:rPr lang="en-GB" sz="1400" dirty="0" err="1">
                <a:solidFill>
                  <a:srgbClr val="D25252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EFC090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GB" sz="1400" dirty="0" err="1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FFC600"/>
                </a:solidFill>
                <a:effectLst/>
                <a:latin typeface="Menlo" panose="020B0609030804020204" pitchFamily="49" charset="0"/>
              </a:rPr>
              <a:t>"We will not use 'Hello, World!'"</a:t>
            </a:r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);</a:t>
            </a:r>
            <a:endParaRPr lang="en-GB" sz="1400" dirty="0">
              <a:solidFill>
                <a:srgbClr val="FFC60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   }</a:t>
            </a:r>
          </a:p>
          <a:p>
            <a:r>
              <a:rPr lang="en-GB" sz="1400" dirty="0">
                <a:solidFill>
                  <a:srgbClr val="D8D8D8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568D-7C8C-FFD1-FA81-EE7A37A422B1}"/>
              </a:ext>
            </a:extLst>
          </p:cNvPr>
          <p:cNvSpPr txBox="1"/>
          <p:nvPr/>
        </p:nvSpPr>
        <p:spPr>
          <a:xfrm>
            <a:off x="974893" y="3409166"/>
            <a:ext cx="2853847" cy="369332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ACCESS MODIFIER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CCD5B2-925A-EAD8-7930-193FA3F83039}"/>
              </a:ext>
            </a:extLst>
          </p:cNvPr>
          <p:cNvSpPr/>
          <p:nvPr/>
        </p:nvSpPr>
        <p:spPr>
          <a:xfrm>
            <a:off x="4049712" y="3447779"/>
            <a:ext cx="811878" cy="293914"/>
          </a:xfrm>
          <a:prstGeom prst="roundRect">
            <a:avLst/>
          </a:prstGeom>
          <a:noFill/>
          <a:ln w="38100">
            <a:solidFill>
              <a:srgbClr val="67F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0BB450-9749-6679-BC6C-FD823C7903A4}"/>
              </a:ext>
            </a:extLst>
          </p:cNvPr>
          <p:cNvSpPr txBox="1"/>
          <p:nvPr/>
        </p:nvSpPr>
        <p:spPr>
          <a:xfrm>
            <a:off x="6978295" y="3405294"/>
            <a:ext cx="2853847" cy="369332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CLASS NAME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945C45A-9523-02BA-D4AA-1B715A4F64F2}"/>
              </a:ext>
            </a:extLst>
          </p:cNvPr>
          <p:cNvSpPr/>
          <p:nvPr/>
        </p:nvSpPr>
        <p:spPr>
          <a:xfrm>
            <a:off x="5452177" y="3447779"/>
            <a:ext cx="1163749" cy="2939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B4F1BA-6E2D-115E-783A-13C9E586E264}"/>
              </a:ext>
            </a:extLst>
          </p:cNvPr>
          <p:cNvSpPr/>
          <p:nvPr/>
        </p:nvSpPr>
        <p:spPr>
          <a:xfrm>
            <a:off x="4404355" y="4089279"/>
            <a:ext cx="216230" cy="707606"/>
          </a:xfrm>
          <a:prstGeom prst="round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EC321A-8FD0-1BC9-0D00-72E1303F9E02}"/>
              </a:ext>
            </a:extLst>
          </p:cNvPr>
          <p:cNvSpPr txBox="1"/>
          <p:nvPr/>
        </p:nvSpPr>
        <p:spPr>
          <a:xfrm>
            <a:off x="4021583" y="1789274"/>
            <a:ext cx="2410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206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SimpleTest.java</a:t>
            </a:r>
            <a:endParaRPr lang="en-GB" dirty="0">
              <a:solidFill>
                <a:srgbClr val="00206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101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O" sz="4000" dirty="0">
                <a:solidFill>
                  <a:srgbClr val="0070C0"/>
                </a:solidFill>
              </a:rPr>
              <a:t>Java: Data Types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6" y="1127342"/>
            <a:ext cx="1138615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Java is a strongly typed language. </a:t>
            </a:r>
          </a:p>
          <a:p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This means that every variable must have a declared type. </a:t>
            </a:r>
          </a:p>
          <a:p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There are eight primitive types in Java.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one </a:t>
            </a:r>
            <a:r>
              <a:rPr lang="en-GB" sz="2800" dirty="0">
                <a:solidFill>
                  <a:srgbClr val="000000"/>
                </a:solidFill>
                <a:latin typeface="+mj-lt"/>
              </a:rPr>
              <a:t>character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type </a:t>
            </a:r>
            <a:r>
              <a:rPr lang="en-GB" sz="24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char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(used for encoding Unicode)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one </a:t>
            </a:r>
            <a:r>
              <a:rPr lang="en-GB" sz="24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boolean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 type. (</a:t>
            </a:r>
            <a:r>
              <a:rPr lang="en-GB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true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/</a:t>
            </a:r>
            <a:r>
              <a:rPr lang="en-GB" sz="2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false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two </a:t>
            </a:r>
            <a:r>
              <a:rPr lang="en-GB" sz="240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floating-point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number types </a:t>
            </a:r>
            <a:r>
              <a:rPr lang="en-GB" sz="24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float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(32bit) &amp; </a:t>
            </a:r>
            <a:r>
              <a:rPr lang="en-GB" sz="24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double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(64bit)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four </a:t>
            </a:r>
            <a:r>
              <a:rPr lang="en-GB" sz="2400" b="0" dirty="0"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integer</a:t>
            </a:r>
            <a:r>
              <a:rPr lang="en-GB" sz="2800" b="0" dirty="0">
                <a:solidFill>
                  <a:srgbClr val="000000"/>
                </a:solidFill>
                <a:effectLst/>
                <a:latin typeface="+mj-lt"/>
              </a:rPr>
              <a:t> types; 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3FEB38E-AF7D-5721-2AF0-ABE1F33B3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464362"/>
              </p:ext>
            </p:extLst>
          </p:nvPr>
        </p:nvGraphicFramePr>
        <p:xfrm>
          <a:off x="1002081" y="4489252"/>
          <a:ext cx="9832932" cy="1645920"/>
        </p:xfrm>
        <a:graphic>
          <a:graphicData uri="http://schemas.openxmlformats.org/drawingml/2006/table">
            <a:tbl>
              <a:tblPr firstRow="1" firstCol="1" bandRow="1"/>
              <a:tblGrid>
                <a:gridCol w="1519051">
                  <a:extLst>
                    <a:ext uri="{9D8B030D-6E8A-4147-A177-3AD203B41FA5}">
                      <a16:colId xmlns:a16="http://schemas.microsoft.com/office/drawing/2014/main" val="1969705185"/>
                    </a:ext>
                  </a:extLst>
                </a:gridCol>
                <a:gridCol w="1519051">
                  <a:extLst>
                    <a:ext uri="{9D8B030D-6E8A-4147-A177-3AD203B41FA5}">
                      <a16:colId xmlns:a16="http://schemas.microsoft.com/office/drawing/2014/main" val="2123916585"/>
                    </a:ext>
                  </a:extLst>
                </a:gridCol>
                <a:gridCol w="6794830">
                  <a:extLst>
                    <a:ext uri="{9D8B030D-6E8A-4147-A177-3AD203B41FA5}">
                      <a16:colId xmlns:a16="http://schemas.microsoft.com/office/drawing/2014/main" val="241878285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r>
                        <a:rPr lang="en-NO" sz="1800" b="1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Data Type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b="1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Size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b="1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Description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36173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NO" sz="1800" kern="0" dirty="0">
                          <a:solidFill>
                            <a:srgbClr val="0070C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byte</a:t>
                      </a:r>
                      <a:endParaRPr lang="en-NO" sz="1800" kern="100" dirty="0">
                        <a:solidFill>
                          <a:srgbClr val="0070C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 byte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-128 to 127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335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NO" sz="1800" kern="0" dirty="0">
                          <a:solidFill>
                            <a:srgbClr val="0070C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short</a:t>
                      </a:r>
                      <a:endParaRPr lang="en-NO" sz="1800" kern="100" dirty="0">
                        <a:solidFill>
                          <a:srgbClr val="0070C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 bytes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-32,768 to 32,767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582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NO" sz="1800" kern="0" dirty="0">
                          <a:solidFill>
                            <a:srgbClr val="0070C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int</a:t>
                      </a:r>
                      <a:endParaRPr lang="en-NO" sz="1800" kern="100" dirty="0">
                        <a:solidFill>
                          <a:srgbClr val="0070C0"/>
                        </a:solidFill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 bytes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-2,147,483,648 to 2,147,483,647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850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en-NO" sz="1800" kern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long</a:t>
                      </a:r>
                      <a:endParaRPr lang="en-NO" sz="1800" kern="100" dirty="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8 bytes</a:t>
                      </a:r>
                      <a:endParaRPr lang="en-NO" sz="1800" kern="10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NO" sz="1800" kern="0" dirty="0">
                          <a:solidFill>
                            <a:srgbClr val="000000"/>
                          </a:solidFill>
                          <a:effectLst/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 -9,223,372,036,854,775,808 to 9,223,372,036,854,775,807</a:t>
                      </a:r>
                      <a:endParaRPr lang="en-NO" sz="1800" kern="100" dirty="0">
                        <a:effectLst/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6776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6826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400" dirty="0"/>
              <a:t>GC Calculation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079358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7A061-9CC3-E523-6AE8-C88ED777C2F0}"/>
              </a:ext>
            </a:extLst>
          </p:cNvPr>
          <p:cNvSpPr txBox="1"/>
          <p:nvPr/>
        </p:nvSpPr>
        <p:spPr>
          <a:xfrm>
            <a:off x="544285" y="827315"/>
            <a:ext cx="581297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Variable types</a:t>
            </a:r>
          </a:p>
          <a:p>
            <a:r>
              <a:rPr lang="en-GB" dirty="0"/>
              <a:t>I</a:t>
            </a:r>
            <a:r>
              <a:rPr lang="en-NO" dirty="0"/>
              <a:t>nitialise variables</a:t>
            </a:r>
          </a:p>
          <a:p>
            <a:r>
              <a:rPr lang="en-GB" dirty="0"/>
              <a:t>C</a:t>
            </a:r>
            <a:r>
              <a:rPr lang="en-NO" dirty="0"/>
              <a:t>onstants (final keyword)</a:t>
            </a:r>
          </a:p>
          <a:p>
            <a:r>
              <a:rPr lang="en-GB" dirty="0"/>
              <a:t>O</a:t>
            </a:r>
            <a:r>
              <a:rPr lang="en-NO" dirty="0"/>
              <a:t>perators (++/--) / Relational &amp; Boolean / bitwise operators</a:t>
            </a:r>
          </a:p>
          <a:p>
            <a:r>
              <a:rPr lang="en-NO" dirty="0"/>
              <a:t>Math class</a:t>
            </a:r>
          </a:p>
          <a:p>
            <a:r>
              <a:rPr lang="en-NO" dirty="0"/>
              <a:t>Conversion between types / casts (e.g. (int) 7.0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 += b += c same as a += (b += c)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Enums</a:t>
            </a:r>
          </a:p>
          <a:p>
            <a:r>
              <a:rPr lang="en-NO" dirty="0"/>
              <a:t>Strings modification / comparison /&amp; empty/null strings</a:t>
            </a:r>
          </a:p>
          <a:p>
            <a:r>
              <a:rPr lang="en-GB" dirty="0"/>
              <a:t>I</a:t>
            </a:r>
            <a:r>
              <a:rPr lang="en-NO" dirty="0"/>
              <a:t>nput / output (file loading)</a:t>
            </a:r>
          </a:p>
          <a:p>
            <a:endParaRPr lang="en-NO" dirty="0"/>
          </a:p>
          <a:p>
            <a:r>
              <a:rPr lang="en-NO" dirty="0"/>
              <a:t>Control Flow</a:t>
            </a:r>
          </a:p>
          <a:p>
            <a:r>
              <a:rPr lang="en-GB" dirty="0"/>
              <a:t>B</a:t>
            </a:r>
            <a:r>
              <a:rPr lang="en-NO" dirty="0"/>
              <a:t>locks + scope</a:t>
            </a:r>
          </a:p>
          <a:p>
            <a:r>
              <a:rPr lang="en-NO" dirty="0"/>
              <a:t>Conditional statements</a:t>
            </a:r>
          </a:p>
          <a:p>
            <a:r>
              <a:rPr lang="en-GB" dirty="0"/>
              <a:t>L</a:t>
            </a:r>
            <a:r>
              <a:rPr lang="en-NO" dirty="0"/>
              <a:t>oops / determinate loops</a:t>
            </a:r>
          </a:p>
          <a:p>
            <a:r>
              <a:rPr lang="en-GB" dirty="0"/>
              <a:t>B</a:t>
            </a:r>
            <a:r>
              <a:rPr lang="en-NO" dirty="0"/>
              <a:t>reaking control flow</a:t>
            </a:r>
          </a:p>
          <a:p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AB7F1-CB28-6F36-65B4-C13332422992}"/>
              </a:ext>
            </a:extLst>
          </p:cNvPr>
          <p:cNvSpPr txBox="1"/>
          <p:nvPr/>
        </p:nvSpPr>
        <p:spPr>
          <a:xfrm>
            <a:off x="6226628" y="936172"/>
            <a:ext cx="596537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b-NO" dirty="0" err="1"/>
              <a:t>BigInteger</a:t>
            </a:r>
            <a:r>
              <a:rPr lang="nb-NO" dirty="0"/>
              <a:t> / </a:t>
            </a:r>
            <a:r>
              <a:rPr lang="nb-NO" dirty="0" err="1"/>
              <a:t>BigDecimal</a:t>
            </a:r>
            <a:r>
              <a:rPr lang="nb-NO" dirty="0"/>
              <a:t> / </a:t>
            </a:r>
            <a:r>
              <a:rPr lang="nb-NO" dirty="0" err="1"/>
              <a:t>rounding</a:t>
            </a:r>
            <a:r>
              <a:rPr lang="nb-NO" dirty="0"/>
              <a:t> </a:t>
            </a:r>
            <a:r>
              <a:rPr lang="nb-NO" dirty="0" err="1"/>
              <a:t>errors</a:t>
            </a:r>
            <a:endParaRPr lang="en-NO" dirty="0"/>
          </a:p>
          <a:p>
            <a:r>
              <a:rPr lang="en-NO" dirty="0"/>
              <a:t>Arrays</a:t>
            </a:r>
          </a:p>
          <a:p>
            <a:r>
              <a:rPr lang="en-GB" dirty="0"/>
              <a:t>F</a:t>
            </a:r>
            <a:r>
              <a:rPr lang="en-NO" dirty="0"/>
              <a:t>or each</a:t>
            </a:r>
          </a:p>
          <a:p>
            <a:r>
              <a:rPr lang="en-NO" dirty="0"/>
              <a:t>Array Copying 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int[]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luckyNumbers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smallPrimes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luckyNumbers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[5] = 12; // now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smallPrimes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[5] is also 12</a:t>
            </a:r>
            <a:endParaRPr lang="en-NO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NO" dirty="0"/>
          </a:p>
          <a:p>
            <a:r>
              <a:rPr lang="en-GB" sz="1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int[]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copiedLuckyNumbers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Arrays.copyOf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luckyNumbers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luckyNumbers.length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endParaRPr lang="en-GB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Command line parameters</a:t>
            </a:r>
          </a:p>
          <a:p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Multidimensional arrays</a:t>
            </a:r>
          </a:p>
          <a:p>
            <a:endParaRPr lang="en-GB" sz="1400" dirty="0">
              <a:latin typeface="Courier New"/>
              <a:cs typeface="Courier New"/>
            </a:endParaRPr>
          </a:p>
          <a:p>
            <a:r>
              <a:rPr lang="en-GB" sz="1400" dirty="0">
                <a:latin typeface="Courier New"/>
                <a:cs typeface="Courier New"/>
              </a:rPr>
              <a:t>Static / final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3AB00-AFF9-82FD-8CDD-03EAF7BA1B6C}"/>
              </a:ext>
            </a:extLst>
          </p:cNvPr>
          <p:cNvSpPr txBox="1"/>
          <p:nvPr/>
        </p:nvSpPr>
        <p:spPr>
          <a:xfrm>
            <a:off x="239486" y="22860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3285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A5CA2-2F2E-AA15-6007-43F90DB2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Objects and Classes</a:t>
            </a:r>
            <a:endParaRPr lang="en-NO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3B18-371E-279A-4C5A-2BC9174E6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O" dirty="0"/>
              <a:t>See </a:t>
            </a:r>
            <a:r>
              <a:rPr lang="en-NO" b="1" dirty="0">
                <a:latin typeface="Courier New" panose="02070309020205020404" pitchFamily="49" charset="0"/>
                <a:cs typeface="Courier New" panose="02070309020205020404" pitchFamily="49" charset="0"/>
              </a:rPr>
              <a:t>general_notes.md</a:t>
            </a:r>
          </a:p>
        </p:txBody>
      </p:sp>
    </p:spTree>
    <p:extLst>
      <p:ext uri="{BB962C8B-B14F-4D97-AF65-F5344CB8AC3E}">
        <p14:creationId xmlns:p14="http://schemas.microsoft.com/office/powerpoint/2010/main" val="32432360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0F95BE2-21BB-D4B1-4F27-0717788C79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3636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>
                <a:solidFill>
                  <a:srgbClr val="0070C0"/>
                </a:solidFill>
              </a:rPr>
              <a:t>Objects and Classes</a:t>
            </a:r>
            <a:endParaRPr lang="en-NO" sz="4000" dirty="0">
              <a:solidFill>
                <a:srgbClr val="0070C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54698-1A01-A122-E315-D2E8788FF09D}"/>
              </a:ext>
            </a:extLst>
          </p:cNvPr>
          <p:cNvCxnSpPr/>
          <p:nvPr/>
        </p:nvCxnSpPr>
        <p:spPr>
          <a:xfrm>
            <a:off x="0" y="566057"/>
            <a:ext cx="1219200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5A0A90-4F15-1EC9-FFAE-11B4466356FE}"/>
              </a:ext>
            </a:extLst>
          </p:cNvPr>
          <p:cNvSpPr txBox="1"/>
          <p:nvPr/>
        </p:nvSpPr>
        <p:spPr>
          <a:xfrm>
            <a:off x="513567" y="1127342"/>
            <a:ext cx="101836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+mj-lt"/>
              </a:rPr>
              <a:t>A class is the template from which objects are made. In the simple </a:t>
            </a:r>
            <a:r>
              <a:rPr lang="en-GB" sz="2800" dirty="0" err="1">
                <a:latin typeface="+mj-lt"/>
              </a:rPr>
              <a:t>GCCalc</a:t>
            </a:r>
            <a:r>
              <a:rPr lang="en-GB" sz="2800" dirty="0">
                <a:latin typeface="+mj-lt"/>
              </a:rPr>
              <a:t> program, I created a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en-GB" sz="2800" dirty="0">
                <a:latin typeface="+mj-lt"/>
              </a:rPr>
              <a:t> class and created an </a:t>
            </a:r>
            <a:r>
              <a:rPr lang="en-GB" sz="2800" i="1" dirty="0">
                <a:latin typeface="+mj-lt"/>
              </a:rPr>
              <a:t>instance</a:t>
            </a:r>
            <a:r>
              <a:rPr lang="en-GB" sz="2800" dirty="0">
                <a:latin typeface="+mj-lt"/>
              </a:rPr>
              <a:t> of this class to perform the GC calculation.</a:t>
            </a:r>
          </a:p>
          <a:p>
            <a:r>
              <a:rPr lang="en-GB" sz="2800" dirty="0">
                <a:latin typeface="+mj-lt"/>
              </a:rPr>
              <a:t>To use classes effectively, it is important to understand the philosophy behind them.</a:t>
            </a:r>
          </a:p>
        </p:txBody>
      </p:sp>
    </p:spTree>
    <p:extLst>
      <p:ext uri="{BB962C8B-B14F-4D97-AF65-F5344CB8AC3E}">
        <p14:creationId xmlns:p14="http://schemas.microsoft.com/office/powerpoint/2010/main" val="16892401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7A061-9CC3-E523-6AE8-C88ED777C2F0}"/>
              </a:ext>
            </a:extLst>
          </p:cNvPr>
          <p:cNvSpPr txBox="1"/>
          <p:nvPr/>
        </p:nvSpPr>
        <p:spPr>
          <a:xfrm>
            <a:off x="370114" y="805544"/>
            <a:ext cx="58129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If you do not have a background in object-oriented programming, you will want to read this chapter carefully. Object-oriented programming requires a different way of thinking than procedural languages. The transition is not always easy, but you do need some familiarity with object concepts to go further with Java.</a:t>
            </a:r>
          </a:p>
          <a:p>
            <a:endParaRPr lang="en-GB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GB" dirty="0"/>
              <a:t>An object-oriented program is made of objects. Each object has a specific functionality, exposed to its users, and a hidden implementation</a:t>
            </a:r>
          </a:p>
          <a:p>
            <a:endParaRPr lang="en-GB" dirty="0"/>
          </a:p>
          <a:p>
            <a:r>
              <a:rPr lang="en-GB" dirty="0"/>
              <a:t>Different opinions, but maybe OOP is well suited for biology as we are investigating objects (e.g. sequence, cells, etc)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AB7F1-CB28-6F36-65B4-C13332422992}"/>
              </a:ext>
            </a:extLst>
          </p:cNvPr>
          <p:cNvSpPr txBox="1"/>
          <p:nvPr/>
        </p:nvSpPr>
        <p:spPr>
          <a:xfrm>
            <a:off x="6226628" y="936172"/>
            <a:ext cx="45611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Four </a:t>
            </a:r>
            <a:r>
              <a:rPr lang="nb-NO" dirty="0" err="1"/>
              <a:t>pillars</a:t>
            </a:r>
            <a:endParaRPr lang="nb-NO" dirty="0"/>
          </a:p>
          <a:p>
            <a:r>
              <a:rPr lang="en-GB" sz="1400" dirty="0"/>
              <a:t>Abstraction, Encapsulation, Inheritance, and Polymorphism</a:t>
            </a:r>
          </a:p>
          <a:p>
            <a:endParaRPr lang="en-GB" sz="1400" dirty="0"/>
          </a:p>
          <a:p>
            <a:r>
              <a:rPr lang="en-GB" sz="1400" dirty="0">
                <a:hlinkClick r:id="rId3"/>
              </a:rPr>
              <a:t>https://medium.com/nerd-for-tech/the-four-pillars-of-object-oriented-programming-39efe4e87afc</a:t>
            </a:r>
            <a:endParaRPr lang="en-GB" sz="1400" dirty="0"/>
          </a:p>
          <a:p>
            <a:endParaRPr lang="en-GB" sz="1400" dirty="0"/>
          </a:p>
          <a:p>
            <a:pPr algn="just">
              <a:spcBef>
                <a:spcPts val="600"/>
              </a:spcBef>
            </a:pPr>
            <a:r>
              <a:rPr lang="en-GB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work with OOP, you should be able to identify three key characteristics of objects:</a:t>
            </a:r>
          </a:p>
          <a:p>
            <a:r>
              <a:rPr lang="en-GB" sz="1400" dirty="0"/>
              <a:t>• The object’s </a:t>
            </a:r>
            <a:r>
              <a:rPr lang="en-GB" sz="1400" i="1" dirty="0" err="1">
                <a:effectLst/>
              </a:rPr>
              <a:t>behavior</a:t>
            </a:r>
            <a:r>
              <a:rPr lang="en-GB" sz="1400" dirty="0"/>
              <a:t>—What can you do with this object, or what methods can you apply to it?• The object’s </a:t>
            </a:r>
            <a:r>
              <a:rPr lang="en-GB" sz="1400" i="1" dirty="0">
                <a:effectLst/>
              </a:rPr>
              <a:t>state</a:t>
            </a:r>
            <a:r>
              <a:rPr lang="en-GB" sz="1400" dirty="0"/>
              <a:t>—How does the object react when you invoke those methods?• The object’s </a:t>
            </a:r>
            <a:r>
              <a:rPr lang="en-GB" sz="1400" i="1" dirty="0">
                <a:effectLst/>
              </a:rPr>
              <a:t>identity</a:t>
            </a:r>
            <a:r>
              <a:rPr lang="en-GB" sz="1400" dirty="0"/>
              <a:t>—How is the object distinguished from others that may have the same </a:t>
            </a:r>
            <a:r>
              <a:rPr lang="en-GB" sz="1400" dirty="0" err="1"/>
              <a:t>behavior</a:t>
            </a:r>
            <a:r>
              <a:rPr lang="en-GB" sz="1400" dirty="0"/>
              <a:t> and state?</a:t>
            </a:r>
          </a:p>
          <a:p>
            <a:endParaRPr lang="en-GB" sz="1400" dirty="0"/>
          </a:p>
          <a:p>
            <a:endParaRPr lang="en-GB" sz="1400" dirty="0"/>
          </a:p>
          <a:p>
            <a:pPr algn="just">
              <a:spcBef>
                <a:spcPts val="600"/>
              </a:spcBef>
            </a:pPr>
            <a:r>
              <a:rPr lang="en-GB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most common relationships between classes are</a:t>
            </a:r>
          </a:p>
          <a:p>
            <a:r>
              <a:rPr lang="en-GB" sz="1400" dirty="0"/>
              <a:t>• </a:t>
            </a:r>
            <a:r>
              <a:rPr lang="en-GB" sz="1400" i="1" dirty="0">
                <a:effectLst/>
              </a:rPr>
              <a:t>Dependence</a:t>
            </a:r>
            <a:r>
              <a:rPr lang="en-GB" sz="1400" dirty="0"/>
              <a:t> (“uses–a”)• </a:t>
            </a:r>
            <a:r>
              <a:rPr lang="en-GB" sz="1400" i="1" dirty="0">
                <a:effectLst/>
              </a:rPr>
              <a:t>Aggregation</a:t>
            </a:r>
            <a:r>
              <a:rPr lang="en-GB" sz="1400" dirty="0"/>
              <a:t> (“has–a”)• </a:t>
            </a:r>
            <a:r>
              <a:rPr lang="en-GB" sz="1400" i="1" dirty="0">
                <a:effectLst/>
              </a:rPr>
              <a:t>Inheritance</a:t>
            </a:r>
            <a:r>
              <a:rPr lang="en-GB" sz="1400" dirty="0"/>
              <a:t> (“is–a”)</a:t>
            </a:r>
          </a:p>
          <a:p>
            <a:endParaRPr lang="en-GB" sz="1400" dirty="0"/>
          </a:p>
          <a:p>
            <a:r>
              <a:rPr lang="en-GB" sz="1400" dirty="0"/>
              <a:t>Constructors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Mutator and Accessor Methods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Defining Your Own Classes</a:t>
            </a:r>
            <a:endParaRPr lang="en-NO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3AB00-AFF9-82FD-8CDD-03EAF7BA1B6C}"/>
              </a:ext>
            </a:extLst>
          </p:cNvPr>
          <p:cNvSpPr txBox="1"/>
          <p:nvPr/>
        </p:nvSpPr>
        <p:spPr>
          <a:xfrm>
            <a:off x="239486" y="2286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20988832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E7A061-9CC3-E523-6AE8-C88ED777C2F0}"/>
              </a:ext>
            </a:extLst>
          </p:cNvPr>
          <p:cNvSpPr txBox="1"/>
          <p:nvPr/>
        </p:nvSpPr>
        <p:spPr>
          <a:xfrm>
            <a:off x="370114" y="805544"/>
            <a:ext cx="581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Compiling code</a:t>
            </a:r>
            <a:endParaRPr lang="en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AB7F1-CB28-6F36-65B4-C13332422992}"/>
              </a:ext>
            </a:extLst>
          </p:cNvPr>
          <p:cNvSpPr txBox="1"/>
          <p:nvPr/>
        </p:nvSpPr>
        <p:spPr>
          <a:xfrm>
            <a:off x="6226628" y="936172"/>
            <a:ext cx="45611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Four </a:t>
            </a:r>
            <a:r>
              <a:rPr lang="nb-NO" dirty="0" err="1"/>
              <a:t>pillars</a:t>
            </a:r>
            <a:endParaRPr lang="nb-NO" dirty="0"/>
          </a:p>
          <a:p>
            <a:r>
              <a:rPr lang="en-GB" sz="1400" dirty="0"/>
              <a:t>Abstraction, Encapsulation, Inheritance, and Polymorphism</a:t>
            </a:r>
          </a:p>
          <a:p>
            <a:endParaRPr lang="en-GB" sz="1400" dirty="0"/>
          </a:p>
          <a:p>
            <a:r>
              <a:rPr lang="en-GB" sz="1400" dirty="0">
                <a:hlinkClick r:id="rId3"/>
              </a:rPr>
              <a:t>https://medium.com/nerd-for-tech/the-four-pillars-of-object-oriented-programming-39efe4e87afc</a:t>
            </a:r>
            <a:endParaRPr lang="en-GB" sz="1400" dirty="0"/>
          </a:p>
          <a:p>
            <a:endParaRPr lang="en-GB" sz="1400" dirty="0"/>
          </a:p>
          <a:p>
            <a:pPr algn="just">
              <a:spcBef>
                <a:spcPts val="600"/>
              </a:spcBef>
            </a:pPr>
            <a:r>
              <a:rPr lang="en-GB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work with OOP, you should be able to identify three key characteristics of objects:</a:t>
            </a:r>
          </a:p>
          <a:p>
            <a:r>
              <a:rPr lang="en-GB" sz="1400" dirty="0"/>
              <a:t>• The object’s </a:t>
            </a:r>
            <a:r>
              <a:rPr lang="en-GB" sz="1400" i="1" dirty="0" err="1">
                <a:effectLst/>
              </a:rPr>
              <a:t>behavior</a:t>
            </a:r>
            <a:r>
              <a:rPr lang="en-GB" sz="1400" dirty="0"/>
              <a:t>—What can you do with this object, or what methods can you apply to it?• The object’s </a:t>
            </a:r>
            <a:r>
              <a:rPr lang="en-GB" sz="1400" i="1" dirty="0">
                <a:effectLst/>
              </a:rPr>
              <a:t>state</a:t>
            </a:r>
            <a:r>
              <a:rPr lang="en-GB" sz="1400" dirty="0"/>
              <a:t>—How does the object react when you invoke those methods?• The object’s </a:t>
            </a:r>
            <a:r>
              <a:rPr lang="en-GB" sz="1400" i="1" dirty="0">
                <a:effectLst/>
              </a:rPr>
              <a:t>identity</a:t>
            </a:r>
            <a:r>
              <a:rPr lang="en-GB" sz="1400" dirty="0"/>
              <a:t>—How is the object distinguished from others that may have the same </a:t>
            </a:r>
            <a:r>
              <a:rPr lang="en-GB" sz="1400" dirty="0" err="1"/>
              <a:t>behavior</a:t>
            </a:r>
            <a:r>
              <a:rPr lang="en-GB" sz="1400" dirty="0"/>
              <a:t> and state?</a:t>
            </a:r>
          </a:p>
          <a:p>
            <a:endParaRPr lang="en-GB" sz="1400" dirty="0"/>
          </a:p>
          <a:p>
            <a:endParaRPr lang="en-GB" sz="1400" dirty="0"/>
          </a:p>
          <a:p>
            <a:pPr algn="just">
              <a:spcBef>
                <a:spcPts val="600"/>
              </a:spcBef>
            </a:pPr>
            <a:r>
              <a:rPr lang="en-GB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most common relationships between classes are</a:t>
            </a:r>
          </a:p>
          <a:p>
            <a:r>
              <a:rPr lang="en-GB" sz="1400" dirty="0"/>
              <a:t>• </a:t>
            </a:r>
            <a:r>
              <a:rPr lang="en-GB" sz="1400" i="1" dirty="0">
                <a:effectLst/>
              </a:rPr>
              <a:t>Dependence</a:t>
            </a:r>
            <a:r>
              <a:rPr lang="en-GB" sz="1400" dirty="0"/>
              <a:t> (“uses–a”)• </a:t>
            </a:r>
            <a:r>
              <a:rPr lang="en-GB" sz="1400" i="1" dirty="0">
                <a:effectLst/>
              </a:rPr>
              <a:t>Aggregation</a:t>
            </a:r>
            <a:r>
              <a:rPr lang="en-GB" sz="1400" dirty="0"/>
              <a:t> (“has–a”)• </a:t>
            </a:r>
            <a:r>
              <a:rPr lang="en-GB" sz="1400" i="1" dirty="0">
                <a:effectLst/>
              </a:rPr>
              <a:t>Inheritance</a:t>
            </a:r>
            <a:r>
              <a:rPr lang="en-GB" sz="1400" dirty="0"/>
              <a:t> (“is–a”)</a:t>
            </a:r>
          </a:p>
          <a:p>
            <a:endParaRPr lang="en-GB" sz="1400" dirty="0"/>
          </a:p>
          <a:p>
            <a:r>
              <a:rPr lang="en-GB" sz="1400" dirty="0"/>
              <a:t>Constructors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Mutator and Accessor Methods</a:t>
            </a:r>
          </a:p>
          <a:p>
            <a:r>
              <a:rPr lang="en-GB" sz="1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Defining Your Own Classes</a:t>
            </a:r>
            <a:endParaRPr lang="en-NO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3AB00-AFF9-82FD-8CDD-03EAF7BA1B6C}"/>
              </a:ext>
            </a:extLst>
          </p:cNvPr>
          <p:cNvSpPr txBox="1"/>
          <p:nvPr/>
        </p:nvSpPr>
        <p:spPr>
          <a:xfrm>
            <a:off x="239486" y="228600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Objects and classes</a:t>
            </a:r>
          </a:p>
        </p:txBody>
      </p:sp>
    </p:spTree>
    <p:extLst>
      <p:ext uri="{BB962C8B-B14F-4D97-AF65-F5344CB8AC3E}">
        <p14:creationId xmlns:p14="http://schemas.microsoft.com/office/powerpoint/2010/main" val="27858530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5E44AF-DCF9-ECE7-00E2-A15BE6F0B066}"/>
              </a:ext>
            </a:extLst>
          </p:cNvPr>
          <p:cNvSpPr txBox="1"/>
          <p:nvPr/>
        </p:nvSpPr>
        <p:spPr>
          <a:xfrm>
            <a:off x="1883229" y="17233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https://medium.com/@kedren.villena/simplifying-dependency-inversion-principle-dip-59228122649a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74AD0-2F1E-6BAF-48F3-9EA60C5FA861}"/>
              </a:ext>
            </a:extLst>
          </p:cNvPr>
          <p:cNvSpPr txBox="1"/>
          <p:nvPr/>
        </p:nvSpPr>
        <p:spPr>
          <a:xfrm>
            <a:off x="1959429" y="30048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O" dirty="0"/>
              <a:t>https://stackify.com/interface-segregation-principle/</a:t>
            </a:r>
          </a:p>
        </p:txBody>
      </p:sp>
    </p:spTree>
    <p:extLst>
      <p:ext uri="{BB962C8B-B14F-4D97-AF65-F5344CB8AC3E}">
        <p14:creationId xmlns:p14="http://schemas.microsoft.com/office/powerpoint/2010/main" val="3939158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E41F-7D37-36F6-5F56-1E4D0874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02FD7-711B-768D-BC44-A1EA6ACC6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91387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15977</TotalTime>
  <Words>4023</Words>
  <Application>Microsoft Macintosh PowerPoint</Application>
  <PresentationFormat>Widescreen</PresentationFormat>
  <Paragraphs>613</Paragraphs>
  <Slides>100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Andale Mono</vt:lpstr>
      <vt:lpstr>Arial</vt:lpstr>
      <vt:lpstr>Calibri</vt:lpstr>
      <vt:lpstr>Calibri Light</vt:lpstr>
      <vt:lpstr>Courier New</vt:lpstr>
      <vt:lpstr>Menlo</vt:lpstr>
      <vt:lpstr>Times New Roman</vt:lpstr>
      <vt:lpstr>Office Theme</vt:lpstr>
      <vt:lpstr>BINF-M612</vt:lpstr>
      <vt:lpstr>Introduction</vt:lpstr>
      <vt:lpstr>PowerPoint Presentation</vt:lpstr>
      <vt:lpstr>PowerPoint Presentation</vt:lpstr>
      <vt:lpstr>PowerPoint Presentation</vt:lpstr>
      <vt:lpstr>Evolution</vt:lpstr>
      <vt:lpstr>PowerPoint Presentation</vt:lpstr>
      <vt:lpstr>PowerPoint Presentation</vt:lpstr>
      <vt:lpstr>Communication</vt:lpstr>
      <vt:lpstr>PowerPoint Presentation</vt:lpstr>
      <vt:lpstr>What are we trying to achieve in this course?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Collaboration</vt:lpstr>
      <vt:lpstr>PowerPoint Presentation</vt:lpstr>
      <vt:lpstr>Course Structure</vt:lpstr>
      <vt:lpstr>PowerPoint Presentation</vt:lpstr>
      <vt:lpstr>PowerPoint Presentation</vt:lpstr>
      <vt:lpstr>Coding</vt:lpstr>
      <vt:lpstr>Good Software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linux</vt:lpstr>
      <vt:lpstr> Why Linux?</vt:lpstr>
      <vt:lpstr>PowerPoint Presentation</vt:lpstr>
      <vt:lpstr>microRNAs (miRNAs)</vt:lpstr>
      <vt:lpstr> miRNAs as Biomarkers</vt:lpstr>
      <vt:lpstr>Course Files</vt:lpstr>
      <vt:lpstr>Data</vt:lpstr>
      <vt:lpstr>PowerPoint Presentation</vt:lpstr>
      <vt:lpstr>PowerPoint Presentation</vt:lpstr>
      <vt:lpstr>PowerPoint Presentation</vt:lpstr>
      <vt:lpstr>Software Setup</vt:lpstr>
      <vt:lpstr>General Requirements</vt:lpstr>
      <vt:lpstr>GitHub</vt:lpstr>
      <vt:lpstr>Programming</vt:lpstr>
      <vt:lpstr>PowerPoint Presentation</vt:lpstr>
      <vt:lpstr>PowerPoint Presentation</vt:lpstr>
      <vt:lpstr>Python</vt:lpstr>
      <vt:lpstr>PowerPoint Presentation</vt:lpstr>
      <vt:lpstr> Package Installation</vt:lpstr>
      <vt:lpstr>PowerPoint Presentation</vt:lpstr>
      <vt:lpstr>PowerPoint Presentation</vt:lpstr>
      <vt:lpstr> Jupyter Notebooks</vt:lpstr>
      <vt:lpstr> Command Line Python</vt:lpstr>
      <vt:lpstr> Virtual Environments</vt:lpstr>
      <vt:lpstr>IDEs and Python</vt:lpstr>
      <vt:lpstr>Building Your Own Packages</vt:lpstr>
      <vt:lpstr>PowerPoint Presentation</vt:lpstr>
      <vt:lpstr>Debugging Code</vt:lpstr>
      <vt:lpstr>GC Calculation</vt:lpstr>
      <vt:lpstr>PowerPoint Presentation</vt:lpstr>
      <vt:lpstr>PowerPoint Presentation</vt:lpstr>
      <vt:lpstr>PowerPoint Presentation</vt:lpstr>
      <vt:lpstr>Debugging the GC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Project File </vt:lpstr>
      <vt:lpstr>PowerPoint Presentation</vt:lpstr>
      <vt:lpstr>Unit Testing</vt:lpstr>
      <vt:lpstr>PowerPoint Presentation</vt:lpstr>
      <vt:lpstr>PowerPoint Presentation</vt:lpstr>
      <vt:lpstr>PowerPoint Presentation</vt:lpstr>
      <vt:lpstr>Java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GC Calculation</vt:lpstr>
      <vt:lpstr>PowerPoint Presentation</vt:lpstr>
      <vt:lpstr>Objects and Classes</vt:lpstr>
      <vt:lpstr>PowerPoint Presentation</vt:lpstr>
      <vt:lpstr>PowerPoint Presentation</vt:lpstr>
      <vt:lpstr>PowerPoint Presentation</vt:lpstr>
      <vt:lpstr>PowerPoint Presentation</vt:lpstr>
      <vt:lpstr>Classes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</dc:title>
  <dc:creator>Simon Rayner</dc:creator>
  <cp:lastModifiedBy>Simon Rayner</cp:lastModifiedBy>
  <cp:revision>48</cp:revision>
  <dcterms:created xsi:type="dcterms:W3CDTF">2023-02-28T14:43:43Z</dcterms:created>
  <dcterms:modified xsi:type="dcterms:W3CDTF">2023-04-09T18:24:46Z</dcterms:modified>
</cp:coreProperties>
</file>